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3" r:id="rId3"/>
    <p:sldId id="284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E1311-D82C-496E-AD7B-BBAAC9FC9DCF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C83C9-0C29-471F-8FC7-5C4D01095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16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FFEDE-D7B1-0F46-BF1E-03227DE3422A}" type="datetimeFigureOut">
              <a:rPr lang="en-US" smtClean="0"/>
              <a:t>12-01-11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33935-AF20-5546-B9E5-FF0A0596E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4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Jan 2012</a:t>
            </a:r>
            <a:r>
              <a:rPr lang="en-US" baseline="0" dirty="0" smtClean="0"/>
              <a:t> </a:t>
            </a:r>
          </a:p>
          <a:p>
            <a:r>
              <a:rPr lang="en-US" baseline="0" smtClean="0"/>
              <a:t>© 2012 Centre </a:t>
            </a:r>
            <a:r>
              <a:rPr lang="en-US" baseline="0" dirty="0" smtClean="0"/>
              <a:t>for Academic and </a:t>
            </a:r>
            <a:r>
              <a:rPr lang="en-US" baseline="0" smtClean="0"/>
              <a:t>Faculty Enrichment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33935-AF20-5546-B9E5-FF0A0596E7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1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call exploration activity a content activity and</a:t>
            </a:r>
          </a:p>
          <a:p>
            <a:r>
              <a:rPr lang="en-US" dirty="0" smtClean="0"/>
              <a:t>Experiential activity a practice</a:t>
            </a:r>
            <a:r>
              <a:rPr lang="en-US" baseline="0" dirty="0" smtClean="0"/>
              <a:t> activity </a:t>
            </a:r>
          </a:p>
          <a:p>
            <a:r>
              <a:rPr lang="en-US" baseline="0" dirty="0" smtClean="0"/>
              <a:t>These are easier to remember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33935-AF20-5546-B9E5-FF0A0596E7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2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DBC4BD-9806-4AEE-A684-B01BB5104E0E}" type="datetimeFigureOut">
              <a:rPr lang="en-US" smtClean="0"/>
              <a:pPr/>
              <a:t>12-01-11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AB054A-1E3E-45A2-873D-CAA38E80DD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Jump Start </a:t>
            </a:r>
            <a:br>
              <a:rPr lang="en-US" dirty="0" smtClean="0"/>
            </a:br>
            <a:r>
              <a:rPr lang="en-US" dirty="0" smtClean="0"/>
              <a:t>unit planning model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0072" y="4876800"/>
            <a:ext cx="1447800" cy="171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72" y="4191000"/>
            <a:ext cx="232769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876800"/>
            <a:ext cx="187327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4191000"/>
            <a:ext cx="2133600" cy="162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7391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/>
              <a:t>Style 1: the </a:t>
            </a:r>
            <a:r>
              <a:rPr lang="en-US" sz="3400" b="1" dirty="0" err="1" smtClean="0">
                <a:solidFill>
                  <a:srgbClr val="FF3300"/>
                </a:solidFill>
              </a:rPr>
              <a:t>Diverger</a:t>
            </a:r>
            <a:r>
              <a:rPr lang="en-US" sz="3200" b="1" dirty="0" smtClean="0">
                <a:solidFill>
                  <a:srgbClr val="FF3300"/>
                </a:solidFill>
              </a:rPr>
              <a:t> </a:t>
            </a:r>
            <a:br>
              <a:rPr lang="en-US" sz="3200" b="1" dirty="0" smtClean="0">
                <a:solidFill>
                  <a:srgbClr val="FF3300"/>
                </a:solidFill>
              </a:rPr>
            </a:br>
            <a:r>
              <a:rPr lang="en-US" sz="3200" b="1" dirty="0" smtClean="0"/>
              <a:t>(feeling and watching) </a:t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74676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Why should I learn this?</a:t>
            </a:r>
          </a:p>
          <a:p>
            <a:pPr eaLnBrk="1" hangingPunct="1"/>
            <a:r>
              <a:rPr lang="en-US" dirty="0" smtClean="0"/>
              <a:t>What do I already know about this?</a:t>
            </a:r>
          </a:p>
          <a:p>
            <a:pPr eaLnBrk="1" hangingPunct="1"/>
            <a:r>
              <a:rPr lang="en-US" dirty="0" smtClean="0"/>
              <a:t>How will I use this?</a:t>
            </a:r>
          </a:p>
          <a:p>
            <a:pPr eaLnBrk="1" hangingPunct="1"/>
            <a:r>
              <a:rPr lang="en-US" dirty="0" smtClean="0"/>
              <a:t>Why does this matter? </a:t>
            </a:r>
          </a:p>
          <a:p>
            <a:pPr eaLnBrk="1" hangingPunct="1"/>
            <a:r>
              <a:rPr lang="en-US" dirty="0" smtClean="0"/>
              <a:t>Who will it affect?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295400" y="4876800"/>
            <a:ext cx="3657600" cy="1295400"/>
          </a:xfrm>
          <a:prstGeom prst="wedgeEllipseCallout">
            <a:avLst>
              <a:gd name="adj1" fmla="val -43750"/>
              <a:gd name="adj2" fmla="val 91176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b="1">
                <a:solidFill>
                  <a:schemeClr val="bg2"/>
                </a:solidFill>
                <a:latin typeface="Tahoma" pitchFamily="34" charset="0"/>
              </a:rPr>
              <a:t>Convince me to learn!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267200" y="6172200"/>
            <a:ext cx="16764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Tahoma" pitchFamily="34" charset="0"/>
              </a:rPr>
              <a:t>BLUE</a:t>
            </a:r>
          </a:p>
        </p:txBody>
      </p: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5486400" y="4191000"/>
            <a:ext cx="1066800" cy="1066800"/>
          </a:xfrm>
          <a:prstGeom prst="ellipse">
            <a:avLst/>
          </a:prstGeom>
          <a:solidFill>
            <a:srgbClr val="8577E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sensitive</a:t>
            </a:r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6172200" y="3124200"/>
            <a:ext cx="1219200" cy="1143000"/>
          </a:xfrm>
          <a:prstGeom prst="ellipse">
            <a:avLst/>
          </a:prstGeom>
          <a:solidFill>
            <a:srgbClr val="8577E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imaginative</a:t>
            </a:r>
          </a:p>
        </p:txBody>
      </p:sp>
      <p:sp>
        <p:nvSpPr>
          <p:cNvPr id="9225" name="Oval 10"/>
          <p:cNvSpPr>
            <a:spLocks noChangeArrowheads="1"/>
          </p:cNvSpPr>
          <p:nvPr/>
        </p:nvSpPr>
        <p:spPr bwMode="auto">
          <a:xfrm>
            <a:off x="7848600" y="3276600"/>
            <a:ext cx="1066800" cy="1066800"/>
          </a:xfrm>
          <a:prstGeom prst="ellipse">
            <a:avLst/>
          </a:prstGeom>
          <a:solidFill>
            <a:srgbClr val="8577E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artistic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5126" y="4343400"/>
            <a:ext cx="102842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71600"/>
            <a:ext cx="7010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00" b="1" dirty="0" smtClean="0"/>
              <a:t>Style 2: the </a:t>
            </a:r>
            <a:r>
              <a:rPr lang="en-US" sz="3400" b="1" dirty="0" smtClean="0">
                <a:solidFill>
                  <a:srgbClr val="FF3300"/>
                </a:solidFill>
              </a:rPr>
              <a:t>Assimilator </a:t>
            </a:r>
            <a:br>
              <a:rPr lang="en-US" sz="3400" b="1" dirty="0" smtClean="0">
                <a:solidFill>
                  <a:srgbClr val="FF3300"/>
                </a:solidFill>
              </a:rPr>
            </a:br>
            <a:r>
              <a:rPr lang="en-US" sz="3400" b="1" dirty="0" smtClean="0">
                <a:solidFill>
                  <a:schemeClr val="tx1"/>
                </a:solidFill>
              </a:rPr>
              <a:t>(thinking and</a:t>
            </a:r>
            <a:r>
              <a:rPr lang="en-US" sz="3400" b="1" dirty="0" smtClean="0">
                <a:solidFill>
                  <a:srgbClr val="FF3300"/>
                </a:solidFill>
              </a:rPr>
              <a:t> </a:t>
            </a:r>
            <a:r>
              <a:rPr lang="en-US" sz="3400" b="1" dirty="0" smtClean="0"/>
              <a:t>watching) </a:t>
            </a:r>
            <a:br>
              <a:rPr lang="en-US" sz="3400" b="1" dirty="0" smtClean="0"/>
            </a:br>
            <a:r>
              <a:rPr lang="en-US" sz="3400" b="1" dirty="0" smtClean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467600" cy="45307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do you want me to know?</a:t>
            </a:r>
          </a:p>
          <a:p>
            <a:pPr eaLnBrk="1" hangingPunct="1"/>
            <a:r>
              <a:rPr lang="en-US" dirty="0" smtClean="0"/>
              <a:t>What is the information?</a:t>
            </a:r>
          </a:p>
          <a:p>
            <a:pPr eaLnBrk="1" hangingPunct="1"/>
            <a:r>
              <a:rPr lang="en-US" dirty="0" smtClean="0"/>
              <a:t>What are the steps in the process?</a:t>
            </a:r>
          </a:p>
          <a:p>
            <a:pPr eaLnBrk="1" hangingPunct="1"/>
            <a:r>
              <a:rPr lang="en-US" dirty="0" smtClean="0"/>
              <a:t>What is the correct answer?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133600" y="4648200"/>
            <a:ext cx="3124200" cy="1371600"/>
          </a:xfrm>
          <a:prstGeom prst="wedgeEllipseCallout">
            <a:avLst>
              <a:gd name="adj1" fmla="val -43750"/>
              <a:gd name="adj2" fmla="val 94444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b="1">
                <a:solidFill>
                  <a:schemeClr val="bg2"/>
                </a:solidFill>
                <a:latin typeface="Tahoma" pitchFamily="34" charset="0"/>
              </a:rPr>
              <a:t>Gimme the goods!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191000" y="6248400"/>
            <a:ext cx="18288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GOLD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848600" y="3581400"/>
            <a:ext cx="1066800" cy="106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ideas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705600" y="3886200"/>
            <a:ext cx="1066800" cy="106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concise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715000" y="4724400"/>
            <a:ext cx="1066800" cy="106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logical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065776"/>
            <a:ext cx="1460030" cy="118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01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239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00" b="1" dirty="0" smtClean="0"/>
              <a:t>Style 3: the </a:t>
            </a:r>
            <a:r>
              <a:rPr lang="en-US" sz="3400" b="1" dirty="0" err="1" smtClean="0">
                <a:solidFill>
                  <a:srgbClr val="FF3300"/>
                </a:solidFill>
              </a:rPr>
              <a:t>Converger</a:t>
            </a:r>
            <a:r>
              <a:rPr lang="en-US" sz="3400" b="1" dirty="0" smtClean="0">
                <a:solidFill>
                  <a:srgbClr val="FF3300"/>
                </a:solidFill>
              </a:rPr>
              <a:t> </a:t>
            </a:r>
            <a:br>
              <a:rPr lang="en-US" sz="3400" b="1" dirty="0" smtClean="0">
                <a:solidFill>
                  <a:srgbClr val="FF3300"/>
                </a:solidFill>
              </a:rPr>
            </a:br>
            <a:r>
              <a:rPr lang="en-US" sz="3400" b="1" dirty="0" smtClean="0"/>
              <a:t>(thinking and doing)</a:t>
            </a:r>
            <a:br>
              <a:rPr lang="en-US" sz="3400" b="1" dirty="0" smtClean="0"/>
            </a:br>
            <a:endParaRPr lang="en-US" sz="3400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3080"/>
            <a:ext cx="7772400" cy="438912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do I do this?</a:t>
            </a:r>
          </a:p>
          <a:p>
            <a:pPr eaLnBrk="1" hangingPunct="1"/>
            <a:r>
              <a:rPr lang="en-US" dirty="0" smtClean="0"/>
              <a:t>Have you tested this out?</a:t>
            </a:r>
          </a:p>
          <a:p>
            <a:pPr eaLnBrk="1" hangingPunct="1"/>
            <a:r>
              <a:rPr lang="en-US" dirty="0" smtClean="0"/>
              <a:t>What happens if I do this…?</a:t>
            </a:r>
          </a:p>
          <a:p>
            <a:pPr eaLnBrk="1" hangingPunct="1"/>
            <a:r>
              <a:rPr lang="en-US" dirty="0" smtClean="0"/>
              <a:t>Can I try it?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2133600" y="4724400"/>
            <a:ext cx="3124200" cy="1371600"/>
          </a:xfrm>
          <a:prstGeom prst="wedgeEllipseCallout">
            <a:avLst>
              <a:gd name="adj1" fmla="val -43750"/>
              <a:gd name="adj2" fmla="val 94444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b="1">
                <a:solidFill>
                  <a:schemeClr val="bg2"/>
                </a:solidFill>
                <a:latin typeface="Tahoma" pitchFamily="34" charset="0"/>
              </a:rPr>
              <a:t>Lemme get my hands on it!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191000" y="6172200"/>
            <a:ext cx="17526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  <a:latin typeface="Tahoma" pitchFamily="34" charset="0"/>
              </a:rPr>
              <a:t>ORANGE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638800" y="4572000"/>
            <a:ext cx="1066800" cy="10668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problem</a:t>
            </a:r>
          </a:p>
          <a:p>
            <a:pPr algn="ctr"/>
            <a:r>
              <a:rPr lang="en-US" sz="1600"/>
              <a:t>solving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7315200" y="3124200"/>
            <a:ext cx="1447800" cy="1362075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experimental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6096000" y="3352800"/>
            <a:ext cx="1066800" cy="10668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technical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029200"/>
            <a:ext cx="217627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00" b="1" dirty="0" smtClean="0"/>
              <a:t>Style 4: the </a:t>
            </a:r>
            <a:r>
              <a:rPr lang="en-US" sz="3400" b="1" dirty="0" smtClean="0">
                <a:solidFill>
                  <a:srgbClr val="FF3300"/>
                </a:solidFill>
              </a:rPr>
              <a:t>Accommodator </a:t>
            </a:r>
            <a:br>
              <a:rPr lang="en-US" sz="3400" b="1" dirty="0" smtClean="0">
                <a:solidFill>
                  <a:srgbClr val="FF3300"/>
                </a:solidFill>
              </a:rPr>
            </a:br>
            <a:r>
              <a:rPr lang="en-US" sz="3400" b="1" dirty="0" smtClean="0"/>
              <a:t>(doing and feeling)</a:t>
            </a:r>
            <a:br>
              <a:rPr lang="en-US" sz="3400" b="1" dirty="0" smtClean="0"/>
            </a:br>
            <a:endParaRPr lang="en-US" sz="3400" b="1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371600"/>
            <a:ext cx="8229600" cy="45307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is everyone’s feeling on this?</a:t>
            </a:r>
          </a:p>
          <a:p>
            <a:pPr eaLnBrk="1" hangingPunct="1"/>
            <a:r>
              <a:rPr lang="en-US" dirty="0" smtClean="0"/>
              <a:t>How might this relate to that…?</a:t>
            </a:r>
          </a:p>
          <a:p>
            <a:pPr eaLnBrk="1" hangingPunct="1"/>
            <a:r>
              <a:rPr lang="en-US" dirty="0" smtClean="0"/>
              <a:t>How will this work in the big picture?</a:t>
            </a:r>
          </a:p>
          <a:p>
            <a:pPr eaLnBrk="1" hangingPunct="1"/>
            <a:r>
              <a:rPr lang="en-US" dirty="0" smtClean="0"/>
              <a:t>What information do others have?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2133600" y="4724400"/>
            <a:ext cx="3124200" cy="1371600"/>
          </a:xfrm>
          <a:prstGeom prst="wedgeEllipseCallout">
            <a:avLst>
              <a:gd name="adj1" fmla="val -43750"/>
              <a:gd name="adj2" fmla="val 94444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2000" b="1">
                <a:solidFill>
                  <a:schemeClr val="bg2"/>
                </a:solidFill>
                <a:latin typeface="Tahoma" pitchFamily="34" charset="0"/>
              </a:rPr>
              <a:t>Now let’s explore this  together…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191000" y="6172200"/>
            <a:ext cx="17526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CC33"/>
                </a:solidFill>
                <a:latin typeface="Tahoma" pitchFamily="34" charset="0"/>
              </a:rPr>
              <a:t>GREEN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486400" y="5029200"/>
            <a:ext cx="1066800" cy="10668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team</a:t>
            </a:r>
          </a:p>
          <a:p>
            <a:pPr algn="ctr"/>
            <a:r>
              <a:rPr lang="en-US" dirty="0"/>
              <a:t>based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6096000" y="3733800"/>
            <a:ext cx="1066800" cy="10668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intuitive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7772400" y="3581400"/>
            <a:ext cx="1066800" cy="10668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practical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724400"/>
            <a:ext cx="1214438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So, how do I teach to these styles?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772400" cy="5029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Style 1: </a:t>
            </a:r>
            <a:r>
              <a:rPr lang="en-US" sz="2800" b="1" dirty="0" smtClean="0">
                <a:solidFill>
                  <a:srgbClr val="00B050"/>
                </a:solidFill>
              </a:rPr>
              <a:t>Connection Activity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(connect)</a:t>
            </a:r>
          </a:p>
          <a:p>
            <a:pPr eaLnBrk="1" hangingPunct="1"/>
            <a:endParaRPr lang="en-US" sz="2800" b="1" dirty="0" smtClean="0">
              <a:solidFill>
                <a:srgbClr val="FFCC00"/>
              </a:solidFill>
            </a:endParaRPr>
          </a:p>
          <a:p>
            <a:pPr eaLnBrk="1" hangingPunct="1"/>
            <a:r>
              <a:rPr lang="en-US" sz="2800" dirty="0" smtClean="0"/>
              <a:t>Style 2: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Content </a:t>
            </a:r>
            <a:r>
              <a:rPr lang="en-US" sz="2800" b="1" dirty="0" smtClean="0">
                <a:solidFill>
                  <a:srgbClr val="00B050"/>
                </a:solidFill>
              </a:rPr>
              <a:t>Activity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(learn)</a:t>
            </a:r>
          </a:p>
          <a:p>
            <a:pPr eaLnBrk="1" hangingPunct="1"/>
            <a:endParaRPr lang="en-US" sz="2800" b="1" dirty="0" smtClean="0">
              <a:solidFill>
                <a:srgbClr val="FFCC00"/>
              </a:solidFill>
            </a:endParaRPr>
          </a:p>
          <a:p>
            <a:pPr eaLnBrk="1" hangingPunct="1"/>
            <a:r>
              <a:rPr lang="en-US" sz="2800" dirty="0" smtClean="0"/>
              <a:t>Style 3: </a:t>
            </a:r>
            <a:r>
              <a:rPr lang="en-US" sz="2800" b="1" dirty="0" smtClean="0">
                <a:solidFill>
                  <a:srgbClr val="00B050"/>
                </a:solidFill>
              </a:rPr>
              <a:t>Practice Activity</a:t>
            </a:r>
            <a:r>
              <a:rPr lang="en-US" sz="2800" b="1" dirty="0" smtClean="0">
                <a:solidFill>
                  <a:srgbClr val="66FF33"/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(practice)</a:t>
            </a:r>
          </a:p>
          <a:p>
            <a:pPr eaLnBrk="1" hangingPunct="1"/>
            <a:endParaRPr lang="en-US" sz="2800" b="1" dirty="0" smtClean="0">
              <a:solidFill>
                <a:srgbClr val="FFCC00"/>
              </a:solidFill>
            </a:endParaRPr>
          </a:p>
          <a:p>
            <a:pPr eaLnBrk="1" hangingPunct="1"/>
            <a:r>
              <a:rPr lang="en-US" sz="2800" dirty="0" smtClean="0"/>
              <a:t>Style 4: </a:t>
            </a:r>
            <a:r>
              <a:rPr lang="en-US" sz="2800" b="1" dirty="0" smtClean="0">
                <a:solidFill>
                  <a:srgbClr val="00B050"/>
                </a:solidFill>
              </a:rPr>
              <a:t>Summary Activity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(synthesize)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657600"/>
            <a:ext cx="9366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600200"/>
            <a:ext cx="129316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590800"/>
            <a:ext cx="770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4800600"/>
            <a:ext cx="1000539" cy="85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Unit Cycle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SzTx/>
              <a:buFont typeface="Symbol" pitchFamily="18" charset="2"/>
              <a:buAutoNum type="arabicPeriod"/>
            </a:pPr>
            <a:r>
              <a:rPr lang="en-US" dirty="0" smtClean="0"/>
              <a:t>Introduce the entire unit 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Connection Activity (connect)</a:t>
            </a:r>
          </a:p>
          <a:p>
            <a:pPr marL="609600" indent="-609600" eaLnBrk="1" hangingPunct="1">
              <a:buSzTx/>
              <a:buFont typeface="Symbol" pitchFamily="18" charset="2"/>
              <a:buAutoNum type="arabicPeriod"/>
            </a:pPr>
            <a:r>
              <a:rPr lang="en-US" dirty="0" smtClean="0"/>
              <a:t>Teach the first step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Activity (learn)</a:t>
            </a:r>
          </a:p>
          <a:p>
            <a:pPr marL="609600" indent="-609600" eaLnBrk="1" hangingPunct="1">
              <a:buSzTx/>
              <a:buFont typeface="Symbol" pitchFamily="18" charset="2"/>
              <a:buAutoNum type="arabicPeriod"/>
            </a:pPr>
            <a:r>
              <a:rPr lang="en-US" dirty="0" smtClean="0"/>
              <a:t>Practice the first step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Practice Activity (practice)</a:t>
            </a:r>
          </a:p>
          <a:p>
            <a:pPr marL="609600" indent="-609600" eaLnBrk="1" hangingPunct="1">
              <a:buSzTx/>
              <a:buFont typeface="Symbol" pitchFamily="18" charset="2"/>
              <a:buAutoNum type="arabicPeriod"/>
            </a:pPr>
            <a:r>
              <a:rPr lang="en-US" dirty="0" smtClean="0"/>
              <a:t>Repeat 2 &amp; 3 above for all steps</a:t>
            </a:r>
          </a:p>
          <a:p>
            <a:pPr marL="609600" indent="-609600" eaLnBrk="1" hangingPunct="1">
              <a:buSzTx/>
              <a:buFont typeface="Symbol" pitchFamily="18" charset="2"/>
              <a:buAutoNum type="arabicPeriod"/>
            </a:pPr>
            <a:r>
              <a:rPr lang="en-US" dirty="0" smtClean="0"/>
              <a:t>Practice entire sequence</a:t>
            </a:r>
          </a:p>
          <a:p>
            <a:pPr marL="990600" lvl="1" indent="-533400"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Summary Activity (synthesize)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962400"/>
            <a:ext cx="9366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057400"/>
            <a:ext cx="129316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895600"/>
            <a:ext cx="770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5410200"/>
            <a:ext cx="1000539" cy="85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800600"/>
            <a:ext cx="381000" cy="45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800600"/>
            <a:ext cx="381000" cy="45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4800600"/>
            <a:ext cx="381000" cy="45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876800"/>
            <a:ext cx="42574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800600"/>
            <a:ext cx="5108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800600"/>
            <a:ext cx="5108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 of a Learning Unit Cycle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2743200"/>
            <a:ext cx="8382000" cy="3505200"/>
            <a:chOff x="240" y="1728"/>
            <a:chExt cx="5280" cy="2208"/>
          </a:xfrm>
        </p:grpSpPr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 flipV="1">
              <a:off x="1392" y="1728"/>
              <a:ext cx="384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2880" y="1776"/>
              <a:ext cx="0" cy="16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40" y="2400"/>
              <a:ext cx="115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Tahoma" pitchFamily="34" charset="0"/>
                </a:rPr>
                <a:t>CONNECTION</a:t>
              </a:r>
            </a:p>
            <a:p>
              <a:pPr eaLnBrk="0" hangingPunct="0"/>
              <a:r>
                <a:rPr lang="en-US" sz="1800" b="1">
                  <a:latin typeface="Tahoma" pitchFamily="34" charset="0"/>
                </a:rPr>
                <a:t>ACTIVITY</a:t>
              </a:r>
            </a:p>
            <a:p>
              <a:pPr eaLnBrk="0" hangingPunct="0"/>
              <a:r>
                <a:rPr lang="en-US" sz="1800" b="1">
                  <a:latin typeface="Tahoma" pitchFamily="34" charset="0"/>
                </a:rPr>
                <a:t>(connect)</a:t>
              </a: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2304" y="2736"/>
              <a:ext cx="120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b="1" dirty="0" smtClean="0">
                  <a:latin typeface="Tahoma" pitchFamily="34" charset="0"/>
                </a:rPr>
                <a:t>CONTENT </a:t>
              </a:r>
              <a:endParaRPr lang="en-US" sz="1800" b="1" dirty="0">
                <a:latin typeface="Tahoma" pitchFamily="34" charset="0"/>
              </a:endParaRPr>
            </a:p>
            <a:p>
              <a:pPr eaLnBrk="0" hangingPunct="0"/>
              <a:r>
                <a:rPr lang="en-US" sz="1800" b="1" dirty="0">
                  <a:latin typeface="Tahoma" pitchFamily="34" charset="0"/>
                </a:rPr>
                <a:t>ACTIVITY</a:t>
              </a:r>
            </a:p>
            <a:p>
              <a:pPr eaLnBrk="0" hangingPunct="0"/>
              <a:r>
                <a:rPr lang="en-US" sz="1800" b="1" dirty="0">
                  <a:latin typeface="Tahoma" pitchFamily="34" charset="0"/>
                </a:rPr>
                <a:t>(learn)</a:t>
              </a: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2304" y="3408"/>
              <a:ext cx="120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b="1" dirty="0" smtClean="0">
                  <a:latin typeface="Tahoma" pitchFamily="34" charset="0"/>
                </a:rPr>
                <a:t>PRACTICE </a:t>
              </a:r>
              <a:endParaRPr lang="en-US" sz="1800" b="1" dirty="0">
                <a:latin typeface="Tahoma" pitchFamily="34" charset="0"/>
              </a:endParaRPr>
            </a:p>
            <a:p>
              <a:pPr eaLnBrk="0" hangingPunct="0"/>
              <a:r>
                <a:rPr lang="en-US" sz="1800" b="1" dirty="0">
                  <a:latin typeface="Tahoma" pitchFamily="34" charset="0"/>
                </a:rPr>
                <a:t>ACTIVITY</a:t>
              </a:r>
            </a:p>
            <a:p>
              <a:pPr eaLnBrk="0" hangingPunct="0"/>
              <a:r>
                <a:rPr lang="en-US" sz="1800" b="1" dirty="0">
                  <a:latin typeface="Tahoma" pitchFamily="34" charset="0"/>
                </a:rPr>
                <a:t>(practice)</a:t>
              </a: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4320" y="2400"/>
              <a:ext cx="120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Tahoma" pitchFamily="34" charset="0"/>
                </a:rPr>
                <a:t>SUMMARY </a:t>
              </a:r>
            </a:p>
            <a:p>
              <a:pPr eaLnBrk="0" hangingPunct="0"/>
              <a:r>
                <a:rPr lang="en-US" sz="1800" b="1">
                  <a:latin typeface="Tahoma" pitchFamily="34" charset="0"/>
                </a:rPr>
                <a:t>ACTIVITY</a:t>
              </a:r>
            </a:p>
            <a:p>
              <a:pPr eaLnBrk="0" hangingPunct="0"/>
              <a:r>
                <a:rPr lang="en-US" sz="1800" b="1">
                  <a:latin typeface="Tahoma" pitchFamily="34" charset="0"/>
                </a:rPr>
                <a:t>(synthesize)</a:t>
              </a:r>
            </a:p>
          </p:txBody>
        </p:sp>
        <p:sp>
          <p:nvSpPr>
            <p:cNvPr id="16395" name="Oval 11"/>
            <p:cNvSpPr>
              <a:spLocks noChangeArrowheads="1"/>
            </p:cNvSpPr>
            <p:nvPr/>
          </p:nvSpPr>
          <p:spPr bwMode="auto">
            <a:xfrm>
              <a:off x="2112" y="1968"/>
              <a:ext cx="1488" cy="672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b="1" dirty="0">
                  <a:solidFill>
                    <a:schemeClr val="bg1"/>
                  </a:solidFill>
                  <a:latin typeface="Tahoma" pitchFamily="34" charset="0"/>
                </a:rPr>
                <a:t>For </a:t>
              </a:r>
              <a:r>
                <a:rPr lang="en-US" sz="1800" b="1" u="sng" dirty="0">
                  <a:solidFill>
                    <a:schemeClr val="bg1"/>
                  </a:solidFill>
                  <a:latin typeface="Tahoma" pitchFamily="34" charset="0"/>
                </a:rPr>
                <a:t>each</a:t>
              </a:r>
            </a:p>
            <a:p>
              <a:pPr algn="ctr" eaLnBrk="0" hangingPunct="0"/>
              <a:r>
                <a:rPr lang="en-US" sz="1600" b="1" dirty="0">
                  <a:solidFill>
                    <a:schemeClr val="bg1"/>
                  </a:solidFill>
                  <a:latin typeface="Tahoma" pitchFamily="34" charset="0"/>
                </a:rPr>
                <a:t>UNIT </a:t>
              </a:r>
            </a:p>
            <a:p>
              <a:pPr algn="ctr" eaLnBrk="0" hangingPunct="0"/>
              <a:r>
                <a:rPr lang="en-US" sz="1600" b="1" dirty="0">
                  <a:solidFill>
                    <a:schemeClr val="bg1"/>
                  </a:solidFill>
                  <a:latin typeface="Tahoma" pitchFamily="34" charset="0"/>
                </a:rPr>
                <a:t>STEP/ SECTION</a:t>
              </a: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 flipH="1" flipV="1">
              <a:off x="3959" y="1776"/>
              <a:ext cx="361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8" name="Rectangle 13"/>
          <p:cNvSpPr>
            <a:spLocks noChangeArrowheads="1"/>
          </p:cNvSpPr>
          <p:nvPr/>
        </p:nvSpPr>
        <p:spPr bwMode="auto">
          <a:xfrm>
            <a:off x="2819400" y="2209800"/>
            <a:ext cx="3505200" cy="609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 dirty="0">
                <a:solidFill>
                  <a:schemeClr val="bg1"/>
                </a:solidFill>
                <a:latin typeface="Tahoma" pitchFamily="34" charset="0"/>
              </a:rPr>
              <a:t>UNIT LEARNING OUTCOME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95600" y="6400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Repeated as many times as needed</a:t>
            </a:r>
            <a:endParaRPr lang="en-CA" dirty="0">
              <a:latin typeface="+mj-lt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486400"/>
            <a:ext cx="9366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129316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267200"/>
            <a:ext cx="770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819400"/>
            <a:ext cx="1000539" cy="85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Connection Activity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captures students’ attention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motivates them to learn the new skill/knowledge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relates new unit to existing knowledge and real world context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should engage the student in personal reflection resulting in individual commitment to the unit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may be done prior to or in class, but should be discussed in class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may be quite brief (5-10 minutes)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there is ONE Connection Activity for the entire Learning Unit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answers the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“Why should I learn this?”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How will I use this in my life and work?”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“How does this relate to what I already know or have experienced?”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7239000" y="5715000"/>
            <a:ext cx="1676400" cy="990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For Style</a:t>
            </a:r>
          </a:p>
          <a:p>
            <a:pPr algn="ctr"/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1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990600"/>
            <a:ext cx="1963995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867400"/>
            <a:ext cx="381000" cy="81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 Activity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000" b="1" dirty="0" smtClean="0"/>
              <a:t>provides the students with just enough content information to achieve the step or section</a:t>
            </a:r>
          </a:p>
          <a:p>
            <a:pPr eaLnBrk="1" hangingPunct="1"/>
            <a:r>
              <a:rPr lang="en-US" sz="2000" b="1" dirty="0" smtClean="0"/>
              <a:t>may take a variety of forms such as lectures, readings, research, audio-visuals, demonstrations</a:t>
            </a:r>
          </a:p>
          <a:p>
            <a:pPr eaLnBrk="1" hangingPunct="1"/>
            <a:r>
              <a:rPr lang="en-US" sz="2000" b="1" dirty="0" smtClean="0"/>
              <a:t>is the part of the lesson where the students gain the CONTENT for the first time</a:t>
            </a:r>
          </a:p>
          <a:p>
            <a:pPr eaLnBrk="1" hangingPunct="1"/>
            <a:r>
              <a:rPr lang="en-US" sz="2000" b="1" dirty="0" smtClean="0"/>
              <a:t>should be broken into manageable “chunks,” alternated with </a:t>
            </a:r>
            <a:r>
              <a:rPr lang="en-US" sz="2000" b="1" smtClean="0"/>
              <a:t>Practice  </a:t>
            </a:r>
            <a:r>
              <a:rPr lang="en-US" sz="2000" b="1" dirty="0" smtClean="0"/>
              <a:t>Activities</a:t>
            </a:r>
          </a:p>
          <a:p>
            <a:pPr eaLnBrk="1" hangingPunct="1"/>
            <a:r>
              <a:rPr lang="en-US" sz="2000" b="1" dirty="0" smtClean="0"/>
              <a:t>there is a Content  Activity for </a:t>
            </a:r>
            <a:r>
              <a:rPr lang="en-US" sz="2000" b="1" u="sng" dirty="0" smtClean="0"/>
              <a:t>each</a:t>
            </a:r>
            <a:r>
              <a:rPr lang="en-US" sz="2000" b="1" dirty="0" smtClean="0"/>
              <a:t> step or section within a Learning Unit</a:t>
            </a:r>
          </a:p>
          <a:p>
            <a:pPr eaLnBrk="1" hangingPunct="1"/>
            <a:endParaRPr lang="en-US" sz="2000" b="1" dirty="0" smtClean="0"/>
          </a:p>
          <a:p>
            <a:pPr eaLnBrk="1" hangingPunct="1"/>
            <a:r>
              <a:rPr lang="en-US" sz="2000" b="1" dirty="0" smtClean="0"/>
              <a:t>answers the questions</a:t>
            </a:r>
          </a:p>
          <a:p>
            <a:pPr lvl="1" eaLnBrk="1" hangingPunct="1"/>
            <a:r>
              <a:rPr lang="en-US" sz="2000" b="1" dirty="0" smtClean="0"/>
              <a:t>“ What do I need to know?”</a:t>
            </a:r>
          </a:p>
          <a:p>
            <a:pPr lvl="1" eaLnBrk="1" hangingPunct="1"/>
            <a:r>
              <a:rPr lang="en-US" sz="2000" b="1" dirty="0" smtClean="0"/>
              <a:t>“How do I do this?”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6781800" y="5181600"/>
            <a:ext cx="1676400" cy="990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For Style</a:t>
            </a:r>
          </a:p>
          <a:p>
            <a:pPr algn="ctr"/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04800"/>
            <a:ext cx="1428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96000"/>
            <a:ext cx="801511" cy="64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Practice Activity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b="1" dirty="0" smtClean="0"/>
              <a:t>provides an opportunity for students to practice new knowledge or skills under supervision</a:t>
            </a:r>
          </a:p>
          <a:p>
            <a:pPr eaLnBrk="1" hangingPunct="1"/>
            <a:r>
              <a:rPr lang="en-US" sz="2000" b="1" dirty="0" smtClean="0"/>
              <a:t>must provide feedback on achievement, but this can be self-marking, peer marking etc. (formative evaluation ensures mastery of cumulative steps in the learning)</a:t>
            </a:r>
          </a:p>
          <a:p>
            <a:pPr eaLnBrk="1" hangingPunct="1"/>
            <a:r>
              <a:rPr lang="en-US" sz="2000" b="1" dirty="0" smtClean="0"/>
              <a:t>hands-on application immediately follows exposure to content in order to integrate new knowledge or skill, but extra activities can be homework</a:t>
            </a:r>
          </a:p>
          <a:p>
            <a:pPr eaLnBrk="1" hangingPunct="1"/>
            <a:r>
              <a:rPr lang="en-US" sz="2000" b="1" u="sng" dirty="0" smtClean="0"/>
              <a:t>Each </a:t>
            </a:r>
            <a:r>
              <a:rPr lang="en-US" sz="2000" b="1" dirty="0" smtClean="0"/>
              <a:t>step or section in a Learning Unit has a Practice Activity</a:t>
            </a:r>
          </a:p>
          <a:p>
            <a:pPr eaLnBrk="1" hangingPunct="1"/>
            <a:r>
              <a:rPr lang="en-US" sz="2000" b="1" dirty="0" smtClean="0"/>
              <a:t>answers the questions</a:t>
            </a:r>
          </a:p>
          <a:p>
            <a:pPr lvl="1" eaLnBrk="1" hangingPunct="1"/>
            <a:r>
              <a:rPr lang="en-US" sz="2000" b="1" dirty="0" smtClean="0"/>
              <a:t>“How am I at this?”</a:t>
            </a:r>
          </a:p>
          <a:p>
            <a:pPr lvl="1" eaLnBrk="1" hangingPunct="1"/>
            <a:r>
              <a:rPr lang="en-US" sz="2000" b="1" dirty="0" smtClean="0"/>
              <a:t>“Am I getting this okay?”</a:t>
            </a:r>
          </a:p>
          <a:p>
            <a:pPr eaLnBrk="1" hangingPunct="1"/>
            <a:endParaRPr lang="en-US" sz="2000" b="1" dirty="0" smtClean="0"/>
          </a:p>
          <a:p>
            <a:pPr eaLnBrk="1" hangingPunct="1"/>
            <a:endParaRPr lang="en-US" sz="2000" b="1" dirty="0" smtClean="0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705600" y="5334000"/>
            <a:ext cx="1676400" cy="990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Tahoma" pitchFamily="34" charset="0"/>
              </a:rPr>
              <a:t>For Style</a:t>
            </a:r>
          </a:p>
          <a:p>
            <a:pPr algn="ctr"/>
            <a:r>
              <a:rPr lang="en-US">
                <a:solidFill>
                  <a:schemeClr val="bg2"/>
                </a:solidFill>
                <a:latin typeface="Tahoma" pitchFamily="34" charset="0"/>
              </a:rPr>
              <a:t>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609600"/>
            <a:ext cx="1360922" cy="121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943600"/>
            <a:ext cx="97557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49104"/>
            <a:ext cx="5181600" cy="709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ular Callout 4"/>
          <p:cNvSpPr/>
          <p:nvPr/>
        </p:nvSpPr>
        <p:spPr>
          <a:xfrm>
            <a:off x="5257800" y="1600200"/>
            <a:ext cx="3429000" cy="2057400"/>
          </a:xfrm>
          <a:prstGeom prst="wedgeRoundRectCallout">
            <a:avLst>
              <a:gd name="adj1" fmla="val -44997"/>
              <a:gd name="adj2" fmla="val 687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“They don’t give us time to learn anything; we have to listen to the teacher all day!”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This can be a problem online as well!</a:t>
            </a:r>
            <a:endParaRPr lang="en-CA" dirty="0">
              <a:latin typeface="+mj-lt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129980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Activity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000" b="1" smtClean="0"/>
              <a:t>provides an opportunity to consolidate the steps/sections of the unit into one application</a:t>
            </a:r>
          </a:p>
          <a:p>
            <a:pPr eaLnBrk="1" hangingPunct="1"/>
            <a:r>
              <a:rPr lang="en-US" sz="2000" b="1" smtClean="0"/>
              <a:t>is a practice run as similar as possible to the eventual graded assignment/test</a:t>
            </a:r>
          </a:p>
          <a:p>
            <a:pPr eaLnBrk="1" hangingPunct="1"/>
            <a:r>
              <a:rPr lang="en-US" sz="2000" b="1" smtClean="0"/>
              <a:t>enables student to check mastery and make appropriate remedial study plans</a:t>
            </a:r>
          </a:p>
          <a:p>
            <a:pPr eaLnBrk="1" hangingPunct="1"/>
            <a:r>
              <a:rPr lang="en-US" sz="2000" b="1" smtClean="0"/>
              <a:t>is NOT used to generate grades</a:t>
            </a:r>
          </a:p>
          <a:p>
            <a:pPr eaLnBrk="1" hangingPunct="1"/>
            <a:r>
              <a:rPr lang="en-US" sz="2000" b="1" smtClean="0"/>
              <a:t>self or peer grading reviews key content and alerts students to how their work will be graded</a:t>
            </a:r>
          </a:p>
          <a:p>
            <a:pPr eaLnBrk="1" hangingPunct="1"/>
            <a:endParaRPr lang="en-US" sz="2000" b="1" smtClean="0"/>
          </a:p>
          <a:p>
            <a:pPr eaLnBrk="1" hangingPunct="1"/>
            <a:r>
              <a:rPr lang="en-US" sz="2000" b="1" smtClean="0"/>
              <a:t>answers the questions</a:t>
            </a:r>
          </a:p>
          <a:p>
            <a:pPr lvl="1" eaLnBrk="1" hangingPunct="1"/>
            <a:r>
              <a:rPr lang="en-US" sz="2000" b="1" smtClean="0"/>
              <a:t>“How does this all fit together?”</a:t>
            </a:r>
          </a:p>
          <a:p>
            <a:pPr lvl="1" eaLnBrk="1" hangingPunct="1"/>
            <a:r>
              <a:rPr lang="en-US" sz="2000" b="1" smtClean="0"/>
              <a:t>“Am I ready to be graded on this unit?”</a:t>
            </a:r>
          </a:p>
          <a:p>
            <a:pPr eaLnBrk="1" hangingPunct="1"/>
            <a:endParaRPr lang="en-US" sz="2000" b="1" smtClean="0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477000" y="5410200"/>
            <a:ext cx="1676400" cy="990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For Style</a:t>
            </a:r>
          </a:p>
          <a:p>
            <a:pPr algn="ctr"/>
            <a:r>
              <a:rPr lang="en-US" dirty="0">
                <a:solidFill>
                  <a:schemeClr val="bg2"/>
                </a:solidFill>
                <a:latin typeface="Tahoma" pitchFamily="34" charset="0"/>
              </a:rPr>
              <a:t>4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739422"/>
            <a:ext cx="1457739" cy="124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9491" y="5257800"/>
            <a:ext cx="802109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13688"/>
            <a:ext cx="8229600" cy="286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b="1" dirty="0" smtClean="0"/>
              <a:t>Sample Learning Unit: Research Essays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“…write a well-researched, clearly organized essay that uses a recognized                     form of documentation”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77724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3300"/>
                </a:solidFill>
              </a:rPr>
              <a:t>Connection Activity</a:t>
            </a:r>
            <a:endParaRPr lang="en-US" sz="24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Read an article in any general interest magazine and count how many sources of information are included—how are these referenced and credited? Post an answer.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Step #1: </a:t>
            </a:r>
            <a:r>
              <a:rPr lang="en-US" sz="2000" dirty="0" smtClean="0"/>
              <a:t>create a logical outline for an essay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rgbClr val="FF3300"/>
                </a:solidFill>
              </a:rPr>
              <a:t>Content</a:t>
            </a:r>
            <a:r>
              <a:rPr lang="en-US" sz="2200" dirty="0" smtClean="0"/>
              <a:t>: text reading with samples of essay format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rgbClr val="FF3300"/>
                </a:solidFill>
              </a:rPr>
              <a:t>Practice</a:t>
            </a:r>
            <a:r>
              <a:rPr lang="en-US" sz="2200" dirty="0" smtClean="0"/>
              <a:t>: individual exercise outlining short essay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Step #2: </a:t>
            </a:r>
            <a:r>
              <a:rPr lang="en-US" sz="2000" dirty="0" smtClean="0"/>
              <a:t>use MLA documentation format</a:t>
            </a:r>
          </a:p>
          <a:p>
            <a:pPr lvl="2">
              <a:lnSpc>
                <a:spcPct val="90000"/>
              </a:lnSpc>
            </a:pPr>
            <a:r>
              <a:rPr lang="en-US" sz="2200" b="1" dirty="0" smtClean="0">
                <a:solidFill>
                  <a:srgbClr val="FF3300"/>
                </a:solidFill>
              </a:rPr>
              <a:t>Content</a:t>
            </a:r>
            <a:r>
              <a:rPr lang="en-US" sz="2200" dirty="0" smtClean="0"/>
              <a:t>: scavenger hunt to find proper documentation format for a variety of resources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rgbClr val="FF3300"/>
                </a:solidFill>
              </a:rPr>
              <a:t>Practice</a:t>
            </a:r>
            <a:r>
              <a:rPr lang="en-US" sz="2200" dirty="0" smtClean="0"/>
              <a:t>: write proper documentation for various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etcetera for more steps…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3300"/>
                </a:solidFill>
              </a:rPr>
              <a:t>Summary Activity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Collaborative (Google doc) creation of marking rubric for essays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953000"/>
            <a:ext cx="5108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429000"/>
            <a:ext cx="5108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0"/>
            <a:ext cx="438150" cy="51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267200"/>
            <a:ext cx="438150" cy="51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057400"/>
            <a:ext cx="116384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715000"/>
            <a:ext cx="1010478" cy="86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410200"/>
            <a:ext cx="381000" cy="45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410200"/>
            <a:ext cx="381000" cy="45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410200"/>
            <a:ext cx="381000" cy="45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5486400"/>
            <a:ext cx="42574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410200"/>
            <a:ext cx="5108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5108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UDL: Universal Design for Learning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UDL prompts us to design learning that meets </a:t>
            </a:r>
            <a:r>
              <a:rPr lang="en-US" smtClean="0"/>
              <a:t>all students’ </a:t>
            </a:r>
            <a:r>
              <a:rPr lang="en-US" dirty="0" smtClean="0"/>
              <a:t>needs (including those with special needs, and all learning styles) within the lesson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lesson/unit template is a good example of UDL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Structured, sequential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Repetitive, multiple “channels”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Includes application and practice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Breaks apart, then puts together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76800"/>
            <a:ext cx="2581275" cy="168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Active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Active learning strategies can be used to…</a:t>
            </a:r>
          </a:p>
          <a:p>
            <a:pPr lvl="1"/>
            <a:r>
              <a:rPr lang="en-US" dirty="0" smtClean="0"/>
              <a:t>Engage students’ interest</a:t>
            </a:r>
          </a:p>
          <a:p>
            <a:pPr lvl="1"/>
            <a:r>
              <a:rPr lang="en-US" dirty="0" smtClean="0"/>
              <a:t>Deliver content</a:t>
            </a:r>
          </a:p>
          <a:p>
            <a:pPr lvl="1"/>
            <a:r>
              <a:rPr lang="en-US" dirty="0" smtClean="0"/>
              <a:t>Review content</a:t>
            </a:r>
          </a:p>
          <a:p>
            <a:pPr lvl="1"/>
            <a:r>
              <a:rPr lang="en-US" dirty="0" smtClean="0"/>
              <a:t>Co-create knowledge</a:t>
            </a:r>
          </a:p>
          <a:p>
            <a:pPr lvl="1"/>
            <a:r>
              <a:rPr lang="en-US" dirty="0" smtClean="0"/>
              <a:t>Make information meaningful</a:t>
            </a:r>
            <a:endParaRPr lang="en-CA" dirty="0" smtClean="0"/>
          </a:p>
          <a:p>
            <a:pPr lvl="1"/>
            <a:r>
              <a:rPr lang="en-US" dirty="0" smtClean="0"/>
              <a:t>Connect students to each other</a:t>
            </a:r>
          </a:p>
          <a:p>
            <a:pPr lvl="1"/>
            <a:r>
              <a:rPr lang="en-US" dirty="0" smtClean="0"/>
              <a:t>Connect students to the instructor</a:t>
            </a:r>
          </a:p>
          <a:p>
            <a:pPr lvl="1"/>
            <a:r>
              <a:rPr lang="en-US" dirty="0" err="1" smtClean="0"/>
              <a:t>Ecourage</a:t>
            </a:r>
            <a:r>
              <a:rPr lang="en-US" dirty="0" smtClean="0"/>
              <a:t> students to practice skills and knowledge</a:t>
            </a:r>
          </a:p>
          <a:p>
            <a:pPr lvl="1"/>
            <a:r>
              <a:rPr lang="en-US" dirty="0" smtClean="0"/>
              <a:t>Enable students to check their developing mastery via instant feedback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303" y="2819400"/>
            <a:ext cx="18221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Active learning works!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7491" y="1353146"/>
            <a:ext cx="8375509" cy="518561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to learning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integrate learning activities into a coherent model?</a:t>
            </a:r>
          </a:p>
          <a:p>
            <a:r>
              <a:rPr lang="en-US" dirty="0" smtClean="0"/>
              <a:t>Using a model based on learning styles can help…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0072" y="4724400"/>
            <a:ext cx="1447800" cy="171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72" y="4038600"/>
            <a:ext cx="232769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724400"/>
            <a:ext cx="187327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038600"/>
            <a:ext cx="2133600" cy="162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Kolb’s Learning Styles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David Kolb’s research indicates that people learn primarily in one of four styles.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can all benefit from information presented in all 4 ways, but prefer one of the four if given a choice.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Teaching in ways that address all four styles maximizes the potential for all students to learn; all benefit from the repetition/ different approaches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800600"/>
            <a:ext cx="81564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257800"/>
            <a:ext cx="1460030" cy="118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953000"/>
            <a:ext cx="217627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724400"/>
            <a:ext cx="1214438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Kolb Learning Style Inventory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Based on 4-stage learning cycle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Concrete Experience</a:t>
            </a:r>
            <a:r>
              <a:rPr lang="en-US" sz="2800" smtClean="0"/>
              <a:t> (</a:t>
            </a:r>
            <a:r>
              <a:rPr lang="en-US" sz="2800" smtClean="0">
                <a:solidFill>
                  <a:srgbClr val="FF6600"/>
                </a:solidFill>
              </a:rPr>
              <a:t>CE</a:t>
            </a:r>
            <a:r>
              <a:rPr lang="en-US" sz="2800" smtClean="0"/>
              <a:t>): learning from feeling and personal involvement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Reflective Observation</a:t>
            </a:r>
            <a:r>
              <a:rPr lang="en-US" sz="2800" smtClean="0"/>
              <a:t> (</a:t>
            </a:r>
            <a:r>
              <a:rPr lang="en-US" sz="2800" smtClean="0">
                <a:solidFill>
                  <a:srgbClr val="FF6600"/>
                </a:solidFill>
              </a:rPr>
              <a:t>RO</a:t>
            </a:r>
            <a:r>
              <a:rPr lang="en-US" sz="2800" smtClean="0"/>
              <a:t>): learning by watching and listening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Abstract Conceptualization </a:t>
            </a:r>
            <a:r>
              <a:rPr lang="en-US" sz="2800" smtClean="0"/>
              <a:t>(</a:t>
            </a:r>
            <a:r>
              <a:rPr lang="en-US" sz="2800" smtClean="0">
                <a:solidFill>
                  <a:srgbClr val="FF6600"/>
                </a:solidFill>
              </a:rPr>
              <a:t>AC</a:t>
            </a:r>
            <a:r>
              <a:rPr lang="en-US" sz="2800" smtClean="0"/>
              <a:t>): learning by thinking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Active Experimentation</a:t>
            </a:r>
            <a:r>
              <a:rPr lang="en-US" sz="2800" smtClean="0"/>
              <a:t> (</a:t>
            </a:r>
            <a:r>
              <a:rPr lang="en-US" sz="2800" smtClean="0">
                <a:solidFill>
                  <a:srgbClr val="FF6600"/>
                </a:solidFill>
              </a:rPr>
              <a:t>AE</a:t>
            </a:r>
            <a:r>
              <a:rPr lang="en-US" sz="2800" smtClean="0"/>
              <a:t>): learning by doing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en-US" sz="2800" smtClean="0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FOUR Learning Styles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Style 1: the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Diverger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 eaLnBrk="1" hangingPunct="1"/>
            <a:r>
              <a:rPr lang="en-US" sz="2000" b="1" dirty="0" smtClean="0"/>
              <a:t>Concrete Experience + Reflective Observation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/>
            <a:r>
              <a:rPr lang="en-US" sz="2800" b="1" dirty="0" smtClean="0"/>
              <a:t>Style 2: the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Assimilator </a:t>
            </a:r>
          </a:p>
          <a:p>
            <a:pPr lvl="1" eaLnBrk="1" hangingPunct="1"/>
            <a:r>
              <a:rPr lang="en-US" sz="2000" b="1" dirty="0" smtClean="0"/>
              <a:t>Abstract Conceptualization+ Reflective Observation </a:t>
            </a:r>
            <a:br>
              <a:rPr lang="en-US" sz="2000" b="1" dirty="0" smtClean="0"/>
            </a:br>
            <a:endParaRPr lang="en-US" sz="2000" b="1" dirty="0" smtClean="0"/>
          </a:p>
          <a:p>
            <a:pPr eaLnBrk="1" hangingPunct="1"/>
            <a:r>
              <a:rPr lang="en-US" sz="2800" b="1" dirty="0" smtClean="0"/>
              <a:t>Style 3: the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Converger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eaLnBrk="1" hangingPunct="1"/>
            <a:r>
              <a:rPr lang="en-US" sz="2000" b="1" dirty="0" smtClean="0"/>
              <a:t>Abstract Conceptualization+ Active Experimentation</a:t>
            </a:r>
            <a:endParaRPr lang="en-US" sz="2400" b="1" dirty="0" smtClean="0"/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b="1" dirty="0" smtClean="0"/>
              <a:t>Style 4: the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Accommodator</a:t>
            </a:r>
          </a:p>
          <a:p>
            <a:pPr lvl="1" eaLnBrk="1" hangingPunct="1"/>
            <a:r>
              <a:rPr lang="en-US" sz="2000" b="1" dirty="0" smtClean="0"/>
              <a:t>Concrete Experience + Active Experimentation</a:t>
            </a:r>
            <a:endParaRPr lang="en-US" sz="2400" b="1" dirty="0" smtClean="0"/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257800"/>
            <a:ext cx="923293" cy="136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43200"/>
            <a:ext cx="1002830" cy="81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371600"/>
            <a:ext cx="485934" cy="104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962400"/>
            <a:ext cx="1185678" cy="9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1879600" y="574675"/>
            <a:ext cx="6286500" cy="5943600"/>
          </a:xfrm>
          <a:prstGeom prst="ellipse">
            <a:avLst/>
          </a:prstGeom>
          <a:noFill/>
          <a:ln w="101600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90488" y="76200"/>
            <a:ext cx="1738312" cy="1676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b="1">
                <a:solidFill>
                  <a:schemeClr val="bg2"/>
                </a:solidFill>
                <a:latin typeface="Arial" charset="0"/>
              </a:rPr>
              <a:t>Kolb's learning styles</a:t>
            </a:r>
          </a:p>
          <a:p>
            <a:pPr eaLnBrk="0" hangingPunct="0"/>
            <a:r>
              <a:rPr lang="en-US" sz="2000" b="1">
                <a:solidFill>
                  <a:schemeClr val="bg2"/>
                </a:solidFill>
                <a:latin typeface="Arial" charset="0"/>
              </a:rPr>
              <a:t>and</a:t>
            </a:r>
          </a:p>
          <a:p>
            <a:pPr eaLnBrk="0" hangingPunct="0"/>
            <a:r>
              <a:rPr lang="en-US" sz="2000" b="1">
                <a:solidFill>
                  <a:schemeClr val="bg2"/>
                </a:solidFill>
                <a:latin typeface="Arial" charset="0"/>
              </a:rPr>
              <a:t>cycle</a:t>
            </a:r>
            <a:endParaRPr lang="en-US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7315200" y="3089275"/>
            <a:ext cx="176530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500">
              <a:latin typeface="Arial" charset="0"/>
            </a:endParaRPr>
          </a:p>
          <a:p>
            <a:pPr eaLnBrk="0" hangingPunct="0"/>
            <a:r>
              <a:rPr lang="en-US" sz="1400" b="1">
                <a:latin typeface="Arial" charset="0"/>
              </a:rPr>
              <a:t>Reflective Observation</a:t>
            </a:r>
            <a:r>
              <a:rPr lang="en-US" sz="1400">
                <a:latin typeface="Arial" charset="0"/>
              </a:rPr>
              <a:t> </a:t>
            </a:r>
            <a:r>
              <a:rPr lang="en-US" sz="1400" i="1">
                <a:latin typeface="Arial" charset="0"/>
              </a:rPr>
              <a:t>Watching</a:t>
            </a:r>
            <a:endParaRPr lang="en-US" sz="1800">
              <a:latin typeface="Arial" charset="0"/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4051300" y="431800"/>
            <a:ext cx="1943100" cy="9398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500" dirty="0">
              <a:latin typeface="Arial" charset="0"/>
            </a:endParaRPr>
          </a:p>
          <a:p>
            <a:pPr eaLnBrk="0" hangingPunct="0"/>
            <a:r>
              <a:rPr lang="en-GB" sz="1400" b="1" dirty="0">
                <a:latin typeface="Arial" charset="0"/>
              </a:rPr>
              <a:t>Concrete Experience</a:t>
            </a:r>
          </a:p>
          <a:p>
            <a:pPr eaLnBrk="0" hangingPunct="0"/>
            <a:r>
              <a:rPr lang="en-US" sz="1400" i="1" dirty="0">
                <a:latin typeface="Arial" charset="0"/>
              </a:rPr>
              <a:t>Feeling</a:t>
            </a:r>
            <a:endParaRPr lang="en-US" sz="1800" dirty="0">
              <a:latin typeface="Arial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965200" y="3089275"/>
            <a:ext cx="177800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500" dirty="0">
              <a:latin typeface="Arial" charset="0"/>
            </a:endParaRPr>
          </a:p>
          <a:p>
            <a:pPr eaLnBrk="0" hangingPunct="0"/>
            <a:r>
              <a:rPr lang="en-US" sz="1400" b="1" dirty="0">
                <a:latin typeface="Arial" charset="0"/>
              </a:rPr>
              <a:t>Active Experimentation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i="1" dirty="0">
                <a:latin typeface="Arial" charset="0"/>
              </a:rPr>
              <a:t>Doing</a:t>
            </a:r>
            <a:endParaRPr lang="en-US" sz="1800" dirty="0">
              <a:latin typeface="Arial" charset="0"/>
            </a:endParaRP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4051300" y="5791200"/>
            <a:ext cx="1943100" cy="893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500" dirty="0">
              <a:latin typeface="Arial" charset="0"/>
            </a:endParaRPr>
          </a:p>
          <a:p>
            <a:pPr eaLnBrk="0" hangingPunct="0"/>
            <a:r>
              <a:rPr lang="en-US" sz="1400" b="1" dirty="0">
                <a:latin typeface="Arial" charset="0"/>
              </a:rPr>
              <a:t>Abstract </a:t>
            </a:r>
            <a:r>
              <a:rPr lang="en-US" sz="1400" b="1" dirty="0" err="1">
                <a:latin typeface="Arial" charset="0"/>
              </a:rPr>
              <a:t>Conceptualisation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i="1" dirty="0">
                <a:latin typeface="Arial" charset="0"/>
              </a:rPr>
              <a:t>Thinking</a:t>
            </a:r>
            <a:endParaRPr lang="en-US" sz="1800" dirty="0">
              <a:latin typeface="Arial" charset="0"/>
            </a:endParaRP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3124200" y="3200400"/>
            <a:ext cx="3657600" cy="731838"/>
          </a:xfrm>
          <a:prstGeom prst="rect">
            <a:avLst/>
          </a:prstGeom>
          <a:solidFill>
            <a:srgbClr val="FF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300" b="1">
                <a:latin typeface="Arial" charset="0"/>
              </a:rPr>
              <a:t>Processing                                    Continuum</a:t>
            </a:r>
            <a:endParaRPr lang="en-GB" sz="1400" b="1">
              <a:latin typeface="Arial" charset="0"/>
            </a:endParaRPr>
          </a:p>
          <a:p>
            <a:pPr eaLnBrk="0" hangingPunct="0"/>
            <a:endParaRPr lang="en-US" sz="700">
              <a:latin typeface="Arial" charset="0"/>
            </a:endParaRPr>
          </a:p>
          <a:p>
            <a:pPr eaLnBrk="0" hangingPunct="0"/>
            <a:r>
              <a:rPr lang="en-US" sz="1400" i="1">
                <a:latin typeface="Arial" charset="0"/>
              </a:rPr>
              <a:t>how we                                         do things</a:t>
            </a:r>
            <a:endParaRPr lang="en-US" sz="1800">
              <a:latin typeface="Arial" charset="0"/>
            </a:endParaRP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4419600" y="2289175"/>
            <a:ext cx="1143000" cy="2559050"/>
          </a:xfrm>
          <a:prstGeom prst="rect">
            <a:avLst/>
          </a:prstGeom>
          <a:solidFill>
            <a:srgbClr val="FFFFFF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300" b="1" dirty="0">
                <a:latin typeface="Arial" charset="0"/>
              </a:rPr>
              <a:t>Perception Continuum</a:t>
            </a:r>
          </a:p>
          <a:p>
            <a:pPr eaLnBrk="0" hangingPunct="0"/>
            <a:endParaRPr lang="en-US" sz="700" dirty="0">
              <a:latin typeface="Arial" charset="0"/>
            </a:endParaRPr>
          </a:p>
          <a:p>
            <a:pPr eaLnBrk="0" hangingPunct="0"/>
            <a:r>
              <a:rPr lang="en-US" sz="1400" i="1" dirty="0">
                <a:latin typeface="Arial" charset="0"/>
              </a:rPr>
              <a:t>how we think about things</a:t>
            </a:r>
            <a:endParaRPr lang="en-US" sz="1800" dirty="0">
              <a:latin typeface="Arial" charset="0"/>
            </a:endParaRP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5651500" y="4346575"/>
            <a:ext cx="1828800" cy="8001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500" b="1">
                <a:latin typeface="Arial" charset="0"/>
              </a:rPr>
              <a:t>Assimilating</a:t>
            </a:r>
          </a:p>
          <a:p>
            <a:pPr eaLnBrk="0" hangingPunct="0"/>
            <a:r>
              <a:rPr lang="en-US" sz="1400">
                <a:latin typeface="Arial" charset="0"/>
              </a:rPr>
              <a:t>(think and watch)</a:t>
            </a:r>
          </a:p>
          <a:p>
            <a:pPr eaLnBrk="0" hangingPunct="0"/>
            <a:r>
              <a:rPr lang="en-US" sz="1400">
                <a:latin typeface="Arial" charset="0"/>
              </a:rPr>
              <a:t>AC/RO Style 2</a:t>
            </a:r>
            <a:endParaRPr lang="en-US" sz="1100" b="1">
              <a:latin typeface="Arial" charset="0"/>
            </a:endParaRPr>
          </a:p>
          <a:p>
            <a:pPr algn="l" eaLnBrk="0" hangingPunct="0"/>
            <a:endParaRPr lang="en-US" sz="1800">
              <a:latin typeface="Arial" charset="0"/>
            </a:endParaRP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5651500" y="2060575"/>
            <a:ext cx="1828800" cy="8001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500" b="1">
                <a:latin typeface="Arial" charset="0"/>
              </a:rPr>
              <a:t>Diverging</a:t>
            </a:r>
          </a:p>
          <a:p>
            <a:pPr eaLnBrk="0" hangingPunct="0"/>
            <a:r>
              <a:rPr lang="en-US" sz="1400">
                <a:latin typeface="Arial" charset="0"/>
              </a:rPr>
              <a:t>(feel and watch)</a:t>
            </a:r>
          </a:p>
          <a:p>
            <a:pPr eaLnBrk="0" hangingPunct="0"/>
            <a:r>
              <a:rPr lang="en-US" sz="1400">
                <a:latin typeface="Arial" charset="0"/>
              </a:rPr>
              <a:t>CE/RO Style 1</a:t>
            </a:r>
            <a:endParaRPr lang="en-US" sz="1100" b="1">
              <a:latin typeface="Arial" charset="0"/>
            </a:endParaRPr>
          </a:p>
          <a:p>
            <a:pPr algn="l" eaLnBrk="0" hangingPunct="0"/>
            <a:endParaRPr lang="en-US" sz="1800">
              <a:latin typeface="Arial" charset="0"/>
            </a:endParaRP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2514600" y="4346575"/>
            <a:ext cx="1806575" cy="8001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fr-FR" sz="1500" b="1">
                <a:latin typeface="Arial" charset="0"/>
              </a:rPr>
              <a:t>Converging</a:t>
            </a:r>
          </a:p>
          <a:p>
            <a:pPr eaLnBrk="0" hangingPunct="0"/>
            <a:r>
              <a:rPr lang="fr-FR" sz="1400">
                <a:latin typeface="Arial" charset="0"/>
              </a:rPr>
              <a:t>(think and do)</a:t>
            </a:r>
          </a:p>
          <a:p>
            <a:pPr eaLnBrk="0" hangingPunct="0"/>
            <a:r>
              <a:rPr lang="fr-FR" sz="1400">
                <a:latin typeface="Arial" charset="0"/>
              </a:rPr>
              <a:t>AC/AE Style 3</a:t>
            </a:r>
            <a:r>
              <a:rPr lang="fr-FR" sz="1400" b="1">
                <a:latin typeface="Arial" charset="0"/>
              </a:rPr>
              <a:t> </a:t>
            </a:r>
            <a:endParaRPr lang="fr-FR" sz="1100" b="1">
              <a:latin typeface="Arial" charset="0"/>
            </a:endParaRPr>
          </a:p>
          <a:p>
            <a:pPr algn="l" eaLnBrk="0" hangingPunct="0"/>
            <a:endParaRPr lang="en-US" sz="1800">
              <a:latin typeface="Arial" charset="0"/>
            </a:endParaRP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2514600" y="2060575"/>
            <a:ext cx="1806575" cy="8001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500" b="1">
                <a:latin typeface="Arial" charset="0"/>
              </a:rPr>
              <a:t>Accommodating</a:t>
            </a:r>
          </a:p>
          <a:p>
            <a:pPr eaLnBrk="0" hangingPunct="0"/>
            <a:r>
              <a:rPr lang="en-US" sz="1400">
                <a:latin typeface="Arial" charset="0"/>
              </a:rPr>
              <a:t>(feel and do)</a:t>
            </a:r>
          </a:p>
          <a:p>
            <a:pPr eaLnBrk="0" hangingPunct="0"/>
            <a:r>
              <a:rPr lang="en-US" sz="1400">
                <a:latin typeface="Arial" charset="0"/>
              </a:rPr>
              <a:t>CE/AE Style 4</a:t>
            </a:r>
            <a:endParaRPr lang="en-US" sz="1800">
              <a:latin typeface="Arial" charset="0"/>
            </a:endParaRPr>
          </a:p>
        </p:txBody>
      </p:sp>
      <p:sp>
        <p:nvSpPr>
          <p:cNvPr id="8206" name="AutoShape 17"/>
          <p:cNvSpPr>
            <a:spLocks noChangeArrowheads="1"/>
          </p:cNvSpPr>
          <p:nvPr/>
        </p:nvSpPr>
        <p:spPr bwMode="auto">
          <a:xfrm>
            <a:off x="4800600" y="1447800"/>
            <a:ext cx="304800" cy="838200"/>
          </a:xfrm>
          <a:prstGeom prst="up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AutoShape 18"/>
          <p:cNvSpPr>
            <a:spLocks noChangeArrowheads="1"/>
          </p:cNvSpPr>
          <p:nvPr/>
        </p:nvSpPr>
        <p:spPr bwMode="auto">
          <a:xfrm flipV="1">
            <a:off x="4800600" y="4876800"/>
            <a:ext cx="304800" cy="838200"/>
          </a:xfrm>
          <a:prstGeom prst="up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AutoShape 19"/>
          <p:cNvSpPr>
            <a:spLocks noChangeArrowheads="1"/>
          </p:cNvSpPr>
          <p:nvPr/>
        </p:nvSpPr>
        <p:spPr bwMode="auto">
          <a:xfrm>
            <a:off x="2819400" y="3505200"/>
            <a:ext cx="304800" cy="2286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utoShape 20"/>
          <p:cNvSpPr>
            <a:spLocks noChangeArrowheads="1"/>
          </p:cNvSpPr>
          <p:nvPr/>
        </p:nvSpPr>
        <p:spPr bwMode="auto">
          <a:xfrm flipH="1">
            <a:off x="6781800" y="3429000"/>
            <a:ext cx="381000" cy="228600"/>
          </a:xfrm>
          <a:prstGeom prst="leftArrow">
            <a:avLst>
              <a:gd name="adj1" fmla="val 50000"/>
              <a:gd name="adj2" fmla="val 41667"/>
            </a:avLst>
          </a:prstGeom>
          <a:solidFill>
            <a:srgbClr val="FF66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143000"/>
            <a:ext cx="59594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066800"/>
            <a:ext cx="42555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5257800"/>
            <a:ext cx="7525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5257800"/>
            <a:ext cx="804678" cy="61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1238</Words>
  <Application>Microsoft Macintosh PowerPoint</Application>
  <PresentationFormat>On-screen Show (4:3)</PresentationFormat>
  <Paragraphs>226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The Jump Start  unit planning model </vt:lpstr>
      <vt:lpstr>PowerPoint Presentation</vt:lpstr>
      <vt:lpstr>Active learning</vt:lpstr>
      <vt:lpstr>Active learning works!</vt:lpstr>
      <vt:lpstr>Teaching to learning styles</vt:lpstr>
      <vt:lpstr>Kolb’s Learning Styles</vt:lpstr>
      <vt:lpstr>Kolb Learning Style Inventory</vt:lpstr>
      <vt:lpstr>FOUR Learning Styles</vt:lpstr>
      <vt:lpstr>PowerPoint Presentation</vt:lpstr>
      <vt:lpstr>Style 1: the Diverger  (feeling and watching)  </vt:lpstr>
      <vt:lpstr>Style 2: the Assimilator  (thinking and watching)   </vt:lpstr>
      <vt:lpstr>Style 3: the Converger  (thinking and doing) </vt:lpstr>
      <vt:lpstr>Style 4: the Accommodator  (doing and feeling) </vt:lpstr>
      <vt:lpstr>So, how do I teach to these styles?</vt:lpstr>
      <vt:lpstr>Learning Unit Cycle</vt:lpstr>
      <vt:lpstr>Overview of a Learning Unit Cycle</vt:lpstr>
      <vt:lpstr>Connection Activity</vt:lpstr>
      <vt:lpstr>Content Activity</vt:lpstr>
      <vt:lpstr>Practice Activity</vt:lpstr>
      <vt:lpstr>Summary Activity</vt:lpstr>
      <vt:lpstr>Sample Learning Unit: Research Essays “…write a well-researched, clearly organized essay that uses a recognized                     form of documentation”</vt:lpstr>
      <vt:lpstr>UDL: Universal Design for Learning</vt:lpstr>
    </vt:vector>
  </TitlesOfParts>
  <Company>DOFL07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Learning Methods</dc:title>
  <dc:creator>Ruth Rodgers</dc:creator>
  <cp:lastModifiedBy>Chris Hinton</cp:lastModifiedBy>
  <cp:revision>28</cp:revision>
  <dcterms:created xsi:type="dcterms:W3CDTF">2008-10-08T12:48:50Z</dcterms:created>
  <dcterms:modified xsi:type="dcterms:W3CDTF">2012-01-11T21:25:43Z</dcterms:modified>
</cp:coreProperties>
</file>