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72" r:id="rId4"/>
    <p:sldId id="270" r:id="rId5"/>
    <p:sldId id="273" r:id="rId6"/>
    <p:sldId id="258" r:id="rId7"/>
    <p:sldId id="259" r:id="rId8"/>
    <p:sldId id="260" r:id="rId9"/>
    <p:sldId id="261" r:id="rId10"/>
    <p:sldId id="262" r:id="rId11"/>
    <p:sldId id="267" r:id="rId12"/>
    <p:sldId id="263" r:id="rId13"/>
    <p:sldId id="266"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261"/>
    <a:srgbClr val="0B7F5E"/>
    <a:srgbClr val="0B8361"/>
    <a:srgbClr val="3E2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A68D9-B7C1-4105-9591-7810D6AB71FA}" type="datetimeFigureOut">
              <a:rPr lang="en-CA" smtClean="0"/>
              <a:t>2020-10-13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0F927-14B8-4D24-99B5-E2376BE51C37}" type="slidenum">
              <a:rPr lang="en-CA" smtClean="0"/>
              <a:t>‹#›</a:t>
            </a:fld>
            <a:endParaRPr lang="en-CA"/>
          </a:p>
        </p:txBody>
      </p:sp>
    </p:spTree>
    <p:extLst>
      <p:ext uri="{BB962C8B-B14F-4D97-AF65-F5344CB8AC3E}">
        <p14:creationId xmlns:p14="http://schemas.microsoft.com/office/powerpoint/2010/main" val="401850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create and maintain an environment that fosters open dialogue, including listening forums where our people feel comfortable to gain greater awareness of each other’s experiences and perspectives. By encouraging an ongoing dialogue and not tolerating any incongruence with these values of openness, we are building trust, encouraging compassion and open-mindedness, and reinforcing our commitment to a culture of inclusivity.</a:t>
            </a:r>
          </a:p>
          <a:p>
            <a:endParaRPr lang="en-CA" dirty="0"/>
          </a:p>
        </p:txBody>
      </p:sp>
      <p:sp>
        <p:nvSpPr>
          <p:cNvPr id="4" name="Slide Number Placeholder 3"/>
          <p:cNvSpPr>
            <a:spLocks noGrp="1"/>
          </p:cNvSpPr>
          <p:nvPr>
            <p:ph type="sldNum" sz="quarter" idx="5"/>
          </p:nvPr>
        </p:nvSpPr>
        <p:spPr/>
        <p:txBody>
          <a:bodyPr/>
          <a:lstStyle/>
          <a:p>
            <a:fld id="{7C70F927-14B8-4D24-99B5-E2376BE51C37}" type="slidenum">
              <a:rPr lang="en-CA" smtClean="0"/>
              <a:t>4</a:t>
            </a:fld>
            <a:endParaRPr lang="en-CA"/>
          </a:p>
        </p:txBody>
      </p:sp>
    </p:spTree>
    <p:extLst>
      <p:ext uri="{BB962C8B-B14F-4D97-AF65-F5344CB8AC3E}">
        <p14:creationId xmlns:p14="http://schemas.microsoft.com/office/powerpoint/2010/main" val="333610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DEE5-70DD-DE4C-8879-BE9B0D413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F03C2-C53C-0047-AFDD-1BE4BB886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85C4C1-1112-D744-AD37-A619DF8CE6F1}"/>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5" name="Footer Placeholder 4">
            <a:extLst>
              <a:ext uri="{FF2B5EF4-FFF2-40B4-BE49-F238E27FC236}">
                <a16:creationId xmlns:a16="http://schemas.microsoft.com/office/drawing/2014/main" id="{B349E45C-7591-554A-BB5F-E1685C0D0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5637A-1AB8-7044-BAF2-D307D6B4C211}"/>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127791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F467-9560-5847-8F1F-4FB42DEDC9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3D5972-EE05-5749-BF79-65CCB01DED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20A25-EE12-6D49-AF18-2CD69D3FEF68}"/>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5" name="Footer Placeholder 4">
            <a:extLst>
              <a:ext uri="{FF2B5EF4-FFF2-40B4-BE49-F238E27FC236}">
                <a16:creationId xmlns:a16="http://schemas.microsoft.com/office/drawing/2014/main" id="{B9917204-295B-0944-92FA-7C31A8394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FE49F-0D65-3E4F-954A-26314BA365B6}"/>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365937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9E78B-96A3-B043-8F41-6720E50A4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149621-D6D9-D543-AAF1-906E634D9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20B5-E246-0D44-AD22-13311A27642A}"/>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5" name="Footer Placeholder 4">
            <a:extLst>
              <a:ext uri="{FF2B5EF4-FFF2-40B4-BE49-F238E27FC236}">
                <a16:creationId xmlns:a16="http://schemas.microsoft.com/office/drawing/2014/main" id="{3437BAC9-9AF8-3349-8454-5AFCFA7D0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E37D4-E054-2442-9018-A6B9CD8A4090}"/>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242715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1332-084C-E143-8BCE-0ADF59E316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64EF9-F288-CE42-BE59-1C94D8440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BFDA9-6CC7-864D-8A08-9D340E5AFA10}"/>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5" name="Footer Placeholder 4">
            <a:extLst>
              <a:ext uri="{FF2B5EF4-FFF2-40B4-BE49-F238E27FC236}">
                <a16:creationId xmlns:a16="http://schemas.microsoft.com/office/drawing/2014/main" id="{00BDFF1F-7FB9-D443-85B4-CAA66C229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A44FD-BF5B-264A-8C66-4B34B98F90E3}"/>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343389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8898-139B-A24E-A2F2-4714DDD3E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40747B-7FCF-1841-9866-75032890F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15E5EA-6FE8-9C4A-95FC-C3F0753C2E37}"/>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5" name="Footer Placeholder 4">
            <a:extLst>
              <a:ext uri="{FF2B5EF4-FFF2-40B4-BE49-F238E27FC236}">
                <a16:creationId xmlns:a16="http://schemas.microsoft.com/office/drawing/2014/main" id="{013880F1-CC53-E543-8319-46DC3DD02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238C2-5E86-2A4E-B0A4-96398B7BCFFC}"/>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36011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18E6-4FD5-9B49-A692-37DE7C689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5C84A9-756C-AA42-AA52-AD83915976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598A2A-ABAE-2645-9EAF-A183FCCC0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066CF7-1518-E840-A6D9-4A8147600555}"/>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6" name="Footer Placeholder 5">
            <a:extLst>
              <a:ext uri="{FF2B5EF4-FFF2-40B4-BE49-F238E27FC236}">
                <a16:creationId xmlns:a16="http://schemas.microsoft.com/office/drawing/2014/main" id="{C24D10AE-A1A0-B74A-B952-1842D92E4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01EDB-314C-6D4E-B39B-0021BD4E344B}"/>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89121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D41E-28B3-794E-8A62-0BEDE23B65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9F413-FE31-CC4B-85BA-71C374804B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2876B-D215-704D-9E0D-D095927B2B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039818-9DD9-9642-829C-EC45818E7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30D90-B605-8741-8E2E-03E43365E7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8784F-95A7-B048-94CE-58805EEAF9B7}"/>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8" name="Footer Placeholder 7">
            <a:extLst>
              <a:ext uri="{FF2B5EF4-FFF2-40B4-BE49-F238E27FC236}">
                <a16:creationId xmlns:a16="http://schemas.microsoft.com/office/drawing/2014/main" id="{9975B29C-B22E-1C46-8FFF-D6899247AC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EC4C7-96FA-D744-A568-C0D06F42DDAE}"/>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162578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2188-C684-0942-A418-20CEA18811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829B4-7DF6-5349-B636-917C50B6BF34}"/>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4" name="Footer Placeholder 3">
            <a:extLst>
              <a:ext uri="{FF2B5EF4-FFF2-40B4-BE49-F238E27FC236}">
                <a16:creationId xmlns:a16="http://schemas.microsoft.com/office/drawing/2014/main" id="{711ADAAB-CD47-2C4E-89B8-12E5FF03B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DDF2AF-90ED-BD47-A840-BB3F804E13ED}"/>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367996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99210-A7E5-064C-A921-4F38A82F2A05}"/>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3" name="Footer Placeholder 2">
            <a:extLst>
              <a:ext uri="{FF2B5EF4-FFF2-40B4-BE49-F238E27FC236}">
                <a16:creationId xmlns:a16="http://schemas.microsoft.com/office/drawing/2014/main" id="{74B88243-30AC-F64B-8A62-A12B2D0F6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F1323-3E2B-AB42-BF1E-F9BABFC36BFF}"/>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121687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23D8-E836-AE49-93BA-380045FDF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B8D4F0-9BBD-6E4B-A6FF-07212A98C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28EB8B-98A5-C747-B217-5BD83C21A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3BE82-5E3A-1841-8E4F-8ED491823BF8}"/>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6" name="Footer Placeholder 5">
            <a:extLst>
              <a:ext uri="{FF2B5EF4-FFF2-40B4-BE49-F238E27FC236}">
                <a16:creationId xmlns:a16="http://schemas.microsoft.com/office/drawing/2014/main" id="{A095FC9D-80BB-7F4A-92F2-1477A1054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9B897-9859-2040-A960-CC34589023F9}"/>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410755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F89E-12E5-2B4E-B138-ADCC25E3F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A64F83-FDF8-D742-98BB-1A97ACD0F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0E2DC7-532F-0545-8BA9-DB5806CFB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E9FB-AD87-EC46-8766-182DD34CBBDC}"/>
              </a:ext>
            </a:extLst>
          </p:cNvPr>
          <p:cNvSpPr>
            <a:spLocks noGrp="1"/>
          </p:cNvSpPr>
          <p:nvPr>
            <p:ph type="dt" sz="half" idx="10"/>
          </p:nvPr>
        </p:nvSpPr>
        <p:spPr/>
        <p:txBody>
          <a:bodyPr/>
          <a:lstStyle/>
          <a:p>
            <a:fld id="{CF6F8328-5A41-7647-B041-10DE08505A83}" type="datetimeFigureOut">
              <a:rPr lang="en-US" smtClean="0"/>
              <a:t>10/13/2020</a:t>
            </a:fld>
            <a:endParaRPr lang="en-US"/>
          </a:p>
        </p:txBody>
      </p:sp>
      <p:sp>
        <p:nvSpPr>
          <p:cNvPr id="6" name="Footer Placeholder 5">
            <a:extLst>
              <a:ext uri="{FF2B5EF4-FFF2-40B4-BE49-F238E27FC236}">
                <a16:creationId xmlns:a16="http://schemas.microsoft.com/office/drawing/2014/main" id="{4589C85C-20D3-5D4F-AA08-A7B6350D9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E803C-6DBB-C44F-93F3-9EC8430505CF}"/>
              </a:ext>
            </a:extLst>
          </p:cNvPr>
          <p:cNvSpPr>
            <a:spLocks noGrp="1"/>
          </p:cNvSpPr>
          <p:nvPr>
            <p:ph type="sldNum" sz="quarter" idx="12"/>
          </p:nvPr>
        </p:nvSpPr>
        <p:spPr/>
        <p:txBody>
          <a:bodyPr/>
          <a:lstStyle/>
          <a:p>
            <a:fld id="{1FDCD054-BA05-AF43-9C31-1F2605292C8E}" type="slidenum">
              <a:rPr lang="en-US" smtClean="0"/>
              <a:t>‹#›</a:t>
            </a:fld>
            <a:endParaRPr lang="en-US"/>
          </a:p>
        </p:txBody>
      </p:sp>
    </p:spTree>
    <p:extLst>
      <p:ext uri="{BB962C8B-B14F-4D97-AF65-F5344CB8AC3E}">
        <p14:creationId xmlns:p14="http://schemas.microsoft.com/office/powerpoint/2010/main" val="8460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125B8-D190-D246-AC7E-02E2E1AC0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E3071A-7584-B84C-9612-C8839AFB4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C8FE8-78D8-AF4D-BD1B-1C439FB92D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F8328-5A41-7647-B041-10DE08505A83}" type="datetimeFigureOut">
              <a:rPr lang="en-US" smtClean="0"/>
              <a:t>10/13/2020</a:t>
            </a:fld>
            <a:endParaRPr lang="en-US"/>
          </a:p>
        </p:txBody>
      </p:sp>
      <p:sp>
        <p:nvSpPr>
          <p:cNvPr id="5" name="Footer Placeholder 4">
            <a:extLst>
              <a:ext uri="{FF2B5EF4-FFF2-40B4-BE49-F238E27FC236}">
                <a16:creationId xmlns:a16="http://schemas.microsoft.com/office/drawing/2014/main" id="{D76CC39C-C62E-C344-949A-1E743FEAD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E0526-40C5-2C48-B36E-26C8C2BD7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CD054-BA05-AF43-9C31-1F2605292C8E}" type="slidenum">
              <a:rPr lang="en-US" smtClean="0"/>
              <a:t>‹#›</a:t>
            </a:fld>
            <a:endParaRPr lang="en-US"/>
          </a:p>
        </p:txBody>
      </p:sp>
    </p:spTree>
    <p:extLst>
      <p:ext uri="{BB962C8B-B14F-4D97-AF65-F5344CB8AC3E}">
        <p14:creationId xmlns:p14="http://schemas.microsoft.com/office/powerpoint/2010/main" val="24620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5D1CC8-73E0-D147-9A16-8D9AC60C1A2F}"/>
              </a:ext>
            </a:extLst>
          </p:cNvPr>
          <p:cNvPicPr>
            <a:picLocks noChangeAspect="1"/>
          </p:cNvPicPr>
          <p:nvPr/>
        </p:nvPicPr>
        <p:blipFill>
          <a:blip r:embed="rId2"/>
          <a:stretch>
            <a:fillRect/>
          </a:stretch>
        </p:blipFill>
        <p:spPr>
          <a:xfrm>
            <a:off x="678393" y="969478"/>
            <a:ext cx="1738235" cy="719363"/>
          </a:xfrm>
          <a:prstGeom prst="rect">
            <a:avLst/>
          </a:prstGeom>
        </p:spPr>
      </p:pic>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3"/>
          <a:srcRect/>
          <a:stretch/>
        </p:blipFill>
        <p:spPr>
          <a:xfrm>
            <a:off x="10515600" y="5181601"/>
            <a:ext cx="1676399" cy="1676399"/>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567185" y="2205339"/>
            <a:ext cx="5367084" cy="2631490"/>
          </a:xfrm>
          <a:prstGeom prst="rect">
            <a:avLst/>
          </a:prstGeom>
          <a:noFill/>
        </p:spPr>
        <p:txBody>
          <a:bodyPr wrap="square" rtlCol="0">
            <a:spAutoFit/>
          </a:bodyPr>
          <a:lstStyle/>
          <a:p>
            <a:r>
              <a:rPr lang="en-US" sz="5500" b="1" dirty="0">
                <a:solidFill>
                  <a:srgbClr val="0B8261"/>
                </a:solidFill>
                <a:latin typeface="Corbel" panose="020B0503020204020204" pitchFamily="34" charset="0"/>
              </a:rPr>
              <a:t>ADDRESSING ANTI-BLACK RACISM</a:t>
            </a:r>
          </a:p>
        </p:txBody>
      </p:sp>
      <p:sp>
        <p:nvSpPr>
          <p:cNvPr id="9" name="Rectangle 8">
            <a:extLst>
              <a:ext uri="{FF2B5EF4-FFF2-40B4-BE49-F238E27FC236}">
                <a16:creationId xmlns:a16="http://schemas.microsoft.com/office/drawing/2014/main" id="{283FEF79-6189-8542-BDD4-DFA9C6D3E33F}"/>
              </a:ext>
            </a:extLst>
          </p:cNvPr>
          <p:cNvSpPr/>
          <p:nvPr/>
        </p:nvSpPr>
        <p:spPr>
          <a:xfrm>
            <a:off x="678533" y="5642452"/>
            <a:ext cx="1317027" cy="276999"/>
          </a:xfrm>
          <a:prstGeom prst="rect">
            <a:avLst/>
          </a:prstGeom>
        </p:spPr>
        <p:txBody>
          <a:bodyPr wrap="none" lIns="0" tIns="0" rIns="0" bIns="0">
            <a:spAutoFit/>
          </a:bodyPr>
          <a:lstStyle/>
          <a:p>
            <a:r>
              <a:rPr lang="en-US" b="1" dirty="0">
                <a:solidFill>
                  <a:srgbClr val="3E2B2F"/>
                </a:solidFill>
                <a:latin typeface="Corbel" panose="020B0503020204020204" pitchFamily="34" charset="0"/>
              </a:rPr>
              <a:t>October 2020</a:t>
            </a:r>
          </a:p>
        </p:txBody>
      </p:sp>
      <p:pic>
        <p:nvPicPr>
          <p:cNvPr id="11" name="Picture 10">
            <a:extLst>
              <a:ext uri="{FF2B5EF4-FFF2-40B4-BE49-F238E27FC236}">
                <a16:creationId xmlns:a16="http://schemas.microsoft.com/office/drawing/2014/main" id="{C1848328-A743-FA49-9721-8690712BE3A3}"/>
              </a:ext>
            </a:extLst>
          </p:cNvPr>
          <p:cNvPicPr>
            <a:picLocks noChangeAspect="1"/>
          </p:cNvPicPr>
          <p:nvPr/>
        </p:nvPicPr>
        <p:blipFill>
          <a:blip r:embed="rId4"/>
          <a:stretch>
            <a:fillRect/>
          </a:stretch>
        </p:blipFill>
        <p:spPr>
          <a:xfrm flipV="1">
            <a:off x="678394" y="5221222"/>
            <a:ext cx="1657033" cy="110135"/>
          </a:xfrm>
          <a:prstGeom prst="rect">
            <a:avLst/>
          </a:prstGeom>
        </p:spPr>
      </p:pic>
      <p:pic>
        <p:nvPicPr>
          <p:cNvPr id="3" name="Picture 2">
            <a:extLst>
              <a:ext uri="{FF2B5EF4-FFF2-40B4-BE49-F238E27FC236}">
                <a16:creationId xmlns:a16="http://schemas.microsoft.com/office/drawing/2014/main" id="{0FBDCD9C-1715-4C7B-B30B-B03436C860CA}"/>
              </a:ext>
            </a:extLst>
          </p:cNvPr>
          <p:cNvPicPr>
            <a:picLocks noChangeAspect="1"/>
          </p:cNvPicPr>
          <p:nvPr/>
        </p:nvPicPr>
        <p:blipFill>
          <a:blip r:embed="rId5"/>
          <a:stretch>
            <a:fillRect/>
          </a:stretch>
        </p:blipFill>
        <p:spPr>
          <a:xfrm>
            <a:off x="4805265" y="661550"/>
            <a:ext cx="7125478" cy="3835805"/>
          </a:xfrm>
          <a:prstGeom prst="rect">
            <a:avLst/>
          </a:prstGeom>
        </p:spPr>
      </p:pic>
    </p:spTree>
    <p:extLst>
      <p:ext uri="{BB962C8B-B14F-4D97-AF65-F5344CB8AC3E}">
        <p14:creationId xmlns:p14="http://schemas.microsoft.com/office/powerpoint/2010/main" val="10130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435402" y="972409"/>
            <a:ext cx="10115377" cy="5601533"/>
          </a:xfrm>
          <a:prstGeom prst="rect">
            <a:avLst/>
          </a:prstGeom>
          <a:noFill/>
        </p:spPr>
        <p:txBody>
          <a:bodyPr wrap="square" rtlCol="0">
            <a:spAutoFit/>
          </a:bodyPr>
          <a:lstStyle/>
          <a:p>
            <a:r>
              <a:rPr lang="en-US" sz="2000" b="1" dirty="0">
                <a:latin typeface="Corbel" panose="020B0503020204020204" pitchFamily="34" charset="0"/>
              </a:rPr>
              <a:t>We will engage Canada’s corporate governance framework.</a:t>
            </a:r>
            <a:r>
              <a:rPr lang="en-US" sz="2000" dirty="0">
                <a:latin typeface="Corbel" panose="020B0503020204020204" pitchFamily="34" charset="0"/>
              </a:rPr>
              <a:t> </a:t>
            </a:r>
          </a:p>
          <a:p>
            <a:endParaRPr lang="en-US" sz="2000" dirty="0">
              <a:latin typeface="Corbel" panose="020B0503020204020204" pitchFamily="34" charset="0"/>
            </a:endParaRPr>
          </a:p>
          <a:p>
            <a:pPr marL="342900" indent="-342900">
              <a:buFont typeface="Arial" panose="020B0604020202020204" pitchFamily="34" charset="0"/>
              <a:buChar char="•"/>
            </a:pPr>
            <a:r>
              <a:rPr lang="en-US" sz="2000" i="1" dirty="0">
                <a:latin typeface="Corbel" panose="020B0503020204020204" pitchFamily="34" charset="0"/>
              </a:rPr>
              <a:t>The aim of the BlackNorth Initiative is to include both board Chairs and CEOs to foster inclusiveness for Black leaders at the board level, as well as at senior management and executive levels. We are building a strong foundation of business leaders who are committed to meaningful, sustainable inclusion of Black people in business leadership. </a:t>
            </a:r>
          </a:p>
          <a:p>
            <a:pPr marL="342900" indent="-342900">
              <a:buFont typeface="Arial" panose="020B0604020202020204" pitchFamily="34" charset="0"/>
              <a:buChar char="•"/>
            </a:pPr>
            <a:r>
              <a:rPr lang="en-US" sz="2000" i="1" dirty="0">
                <a:latin typeface="Corbel" panose="020B0503020204020204" pitchFamily="34" charset="0"/>
              </a:rPr>
              <a:t>Our goal is to build a pipeline so there can be representation from the Black community on the Board of Directors and in our C-suite. </a:t>
            </a:r>
          </a:p>
          <a:p>
            <a:endParaRPr lang="en-US" sz="2000" i="1" dirty="0">
              <a:latin typeface="Corbel" panose="020B0503020204020204" pitchFamily="34" charset="0"/>
            </a:endParaRPr>
          </a:p>
          <a:p>
            <a:endParaRPr lang="en-US" sz="2000" dirty="0">
              <a:latin typeface="Corbel" panose="020B0503020204020204" pitchFamily="34" charset="0"/>
            </a:endParaRPr>
          </a:p>
          <a:p>
            <a:pPr marL="342900" indent="-342900">
              <a:buFont typeface="Arial" panose="020B0604020202020204" pitchFamily="34" charset="0"/>
              <a:buChar char="•"/>
            </a:pPr>
            <a:r>
              <a:rPr lang="en-US" sz="2000" dirty="0">
                <a:solidFill>
                  <a:srgbClr val="0B8261"/>
                </a:solidFill>
                <a:latin typeface="Corbel" panose="020B0503020204020204" pitchFamily="34" charset="0"/>
              </a:rPr>
              <a:t>Commitment to work to attract, develop and advance talent to contribute to a target of 3.5 per cent of executive and Board roles held by Black people. </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The college’s actions and progress will be accountable through reports to the Board of Governors.</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EDI Commitment from an institutional level – Office of Equity, Diversity and Inclusion</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Anti-Black Racism Learning - Management Development Series</a:t>
            </a:r>
          </a:p>
          <a:p>
            <a:br>
              <a:rPr lang="en-US" dirty="0"/>
            </a:br>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1951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136822" y="1849487"/>
            <a:ext cx="10115377" cy="707886"/>
          </a:xfrm>
          <a:prstGeom prst="rect">
            <a:avLst/>
          </a:prstGeom>
          <a:noFill/>
        </p:spPr>
        <p:txBody>
          <a:bodyPr wrap="square" rtlCol="0">
            <a:spAutoFit/>
          </a:bodyPr>
          <a:lstStyle/>
          <a:p>
            <a:r>
              <a:rPr lang="en-US" sz="2000" b="1" dirty="0">
                <a:solidFill>
                  <a:srgbClr val="0B8261"/>
                </a:solidFill>
              </a:rPr>
              <a:t>INSERT SLIDE TITLE HERE</a:t>
            </a:r>
          </a:p>
          <a:p>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pic>
        <p:nvPicPr>
          <p:cNvPr id="2" name="Picture 1">
            <a:extLst>
              <a:ext uri="{FF2B5EF4-FFF2-40B4-BE49-F238E27FC236}">
                <a16:creationId xmlns:a16="http://schemas.microsoft.com/office/drawing/2014/main" id="{84E96B51-19BA-4B86-A3B7-D4D01E16430E}"/>
              </a:ext>
            </a:extLst>
          </p:cNvPr>
          <p:cNvPicPr>
            <a:picLocks noChangeAspect="1"/>
          </p:cNvPicPr>
          <p:nvPr/>
        </p:nvPicPr>
        <p:blipFill>
          <a:blip r:embed="rId4"/>
          <a:stretch>
            <a:fillRect/>
          </a:stretch>
        </p:blipFill>
        <p:spPr>
          <a:xfrm>
            <a:off x="1222309" y="895739"/>
            <a:ext cx="8705461" cy="5589037"/>
          </a:xfrm>
          <a:prstGeom prst="rect">
            <a:avLst/>
          </a:prstGeom>
        </p:spPr>
      </p:pic>
    </p:spTree>
    <p:extLst>
      <p:ext uri="{BB962C8B-B14F-4D97-AF65-F5344CB8AC3E}">
        <p14:creationId xmlns:p14="http://schemas.microsoft.com/office/powerpoint/2010/main" val="420412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416740" y="729813"/>
            <a:ext cx="10115377" cy="5016758"/>
          </a:xfrm>
          <a:prstGeom prst="rect">
            <a:avLst/>
          </a:prstGeom>
          <a:noFill/>
        </p:spPr>
        <p:txBody>
          <a:bodyPr wrap="square" rtlCol="0">
            <a:spAutoFit/>
          </a:bodyPr>
          <a:lstStyle/>
          <a:p>
            <a:endParaRPr lang="en-US" sz="2000" b="1" dirty="0">
              <a:solidFill>
                <a:srgbClr val="0B8261"/>
              </a:solidFill>
            </a:endParaRPr>
          </a:p>
          <a:p>
            <a:r>
              <a:rPr lang="en-US" sz="2000" b="1" dirty="0">
                <a:latin typeface="Corbel" panose="020B0503020204020204" pitchFamily="34" charset="0"/>
              </a:rPr>
              <a:t>We will create the conditions for success.</a:t>
            </a:r>
            <a:r>
              <a:rPr lang="en-US" sz="2000" dirty="0">
                <a:latin typeface="Corbel" panose="020B0503020204020204" pitchFamily="34" charset="0"/>
              </a:rPr>
              <a:t> </a:t>
            </a:r>
          </a:p>
          <a:p>
            <a:endParaRPr lang="en-US" sz="2000" dirty="0">
              <a:latin typeface="Corbel" panose="020B0503020204020204" pitchFamily="34" charset="0"/>
            </a:endParaRPr>
          </a:p>
          <a:p>
            <a:pPr marL="342900" indent="-342900">
              <a:buFont typeface="Arial" panose="020B0604020202020204" pitchFamily="34" charset="0"/>
              <a:buChar char="•"/>
            </a:pPr>
            <a:r>
              <a:rPr lang="en-US" sz="2000" i="1" dirty="0">
                <a:latin typeface="Corbel" panose="020B0503020204020204" pitchFamily="34" charset="0"/>
              </a:rPr>
              <a:t>As in all business ventures, ‘what gets measured gets managed’, so it’s essential that we collect data on race and ethnicity, including from Black employees, to understand where we have gaps and when we are making progress. </a:t>
            </a:r>
          </a:p>
          <a:p>
            <a:pPr marL="342900" indent="-342900">
              <a:buFont typeface="Arial" panose="020B0604020202020204" pitchFamily="34" charset="0"/>
              <a:buChar char="•"/>
            </a:pPr>
            <a:r>
              <a:rPr lang="en-US" sz="2000" i="1" dirty="0">
                <a:latin typeface="Corbel" panose="020B0503020204020204" pitchFamily="34" charset="0"/>
              </a:rPr>
              <a:t>We will work through the BlackNorth Initiative to attract and retain talent from the Black community, and in partnership with our organization’s governance committee, commit to developing and advancing Black people within our organizations to ensure a pipeline of talent as we build inclusive leadership teams that are representative of the communities we serve. </a:t>
            </a:r>
          </a:p>
          <a:p>
            <a:endParaRPr lang="en-US" sz="2000" b="1" dirty="0">
              <a:solidFill>
                <a:srgbClr val="0B8261"/>
              </a:solidFill>
              <a:latin typeface="Corbel" panose="020B0503020204020204" pitchFamily="34" charset="0"/>
            </a:endParaRPr>
          </a:p>
          <a:p>
            <a:pPr marL="342900" indent="-342900">
              <a:buFont typeface="Arial" panose="020B0604020202020204" pitchFamily="34" charset="0"/>
              <a:buChar char="•"/>
            </a:pPr>
            <a:r>
              <a:rPr lang="en-US" sz="2000" dirty="0">
                <a:solidFill>
                  <a:srgbClr val="0B8261"/>
                </a:solidFill>
                <a:latin typeface="Corbel" panose="020B0503020204020204" pitchFamily="34" charset="0"/>
              </a:rPr>
              <a:t>Diversity Self-ID Project</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Ongoing Dialogue Sessions</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Expand the Black Student Success Network Membership</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Strengthen community partnerships: Congress of Black Women, Anti-Black Racism Taskforces, Black Educators Network, Black African Caribbean Outreach, School Boards</a:t>
            </a:r>
            <a:endParaRPr lang="en-US" sz="2000" b="1" dirty="0">
              <a:solidFill>
                <a:srgbClr val="0B8261"/>
              </a:solidFill>
              <a:latin typeface="Corbel" panose="020B0503020204020204" pitchFamily="34" charset="0"/>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58173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pic>
        <p:nvPicPr>
          <p:cNvPr id="4" name="Picture 3">
            <a:extLst>
              <a:ext uri="{FF2B5EF4-FFF2-40B4-BE49-F238E27FC236}">
                <a16:creationId xmlns:a16="http://schemas.microsoft.com/office/drawing/2014/main" id="{2DD6182C-E319-4F9D-AEF4-16D558B523C3}"/>
              </a:ext>
            </a:extLst>
          </p:cNvPr>
          <p:cNvPicPr>
            <a:picLocks noChangeAspect="1"/>
          </p:cNvPicPr>
          <p:nvPr/>
        </p:nvPicPr>
        <p:blipFill>
          <a:blip r:embed="rId4"/>
          <a:stretch>
            <a:fillRect/>
          </a:stretch>
        </p:blipFill>
        <p:spPr>
          <a:xfrm>
            <a:off x="1697355" y="975284"/>
            <a:ext cx="8797290" cy="5310076"/>
          </a:xfrm>
          <a:prstGeom prst="rect">
            <a:avLst/>
          </a:prstGeom>
        </p:spPr>
      </p:pic>
    </p:spTree>
    <p:extLst>
      <p:ext uri="{BB962C8B-B14F-4D97-AF65-F5344CB8AC3E}">
        <p14:creationId xmlns:p14="http://schemas.microsoft.com/office/powerpoint/2010/main" val="149400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136822" y="1849487"/>
            <a:ext cx="10115377" cy="1323439"/>
          </a:xfrm>
          <a:prstGeom prst="rect">
            <a:avLst/>
          </a:prstGeom>
          <a:noFill/>
        </p:spPr>
        <p:txBody>
          <a:bodyPr wrap="square" rtlCol="0">
            <a:spAutoFit/>
          </a:bodyPr>
          <a:lstStyle/>
          <a:p>
            <a:pPr algn="ctr"/>
            <a:r>
              <a:rPr lang="en-US" sz="6000" b="1" dirty="0">
                <a:solidFill>
                  <a:srgbClr val="0B8261"/>
                </a:solidFill>
              </a:rPr>
              <a:t>QUESTIONS</a:t>
            </a:r>
          </a:p>
          <a:p>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54986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59ED-DC06-48C5-BE4E-AADCB5A2C9AD}"/>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4A1D20C9-EEED-4AC7-88B8-21EBF2234F8F}"/>
              </a:ext>
            </a:extLst>
          </p:cNvPr>
          <p:cNvPicPr>
            <a:picLocks noGrp="1" noChangeAspect="1"/>
          </p:cNvPicPr>
          <p:nvPr>
            <p:ph idx="1"/>
          </p:nvPr>
        </p:nvPicPr>
        <p:blipFill>
          <a:blip r:embed="rId2"/>
          <a:stretch>
            <a:fillRect/>
          </a:stretch>
        </p:blipFill>
        <p:spPr>
          <a:xfrm>
            <a:off x="3314869" y="2822920"/>
            <a:ext cx="5562261" cy="1325563"/>
          </a:xfrm>
          <a:prstGeom prst="rect">
            <a:avLst/>
          </a:prstGeom>
        </p:spPr>
      </p:pic>
    </p:spTree>
    <p:extLst>
      <p:ext uri="{BB962C8B-B14F-4D97-AF65-F5344CB8AC3E}">
        <p14:creationId xmlns:p14="http://schemas.microsoft.com/office/powerpoint/2010/main" val="415338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526746" y="998978"/>
            <a:ext cx="10115377" cy="5309146"/>
          </a:xfrm>
          <a:prstGeom prst="rect">
            <a:avLst/>
          </a:prstGeom>
          <a:noFill/>
        </p:spPr>
        <p:txBody>
          <a:bodyPr wrap="square" rtlCol="0">
            <a:spAutoFit/>
          </a:bodyPr>
          <a:lstStyle/>
          <a:p>
            <a:r>
              <a:rPr lang="en-US" sz="3500" b="1" dirty="0">
                <a:solidFill>
                  <a:srgbClr val="0B8261"/>
                </a:solidFill>
              </a:rPr>
              <a:t>Durham College Statement:</a:t>
            </a:r>
          </a:p>
          <a:p>
            <a:endParaRPr lang="en-US" sz="2000" b="1" dirty="0">
              <a:solidFill>
                <a:srgbClr val="0B8261"/>
              </a:solidFill>
            </a:endParaRPr>
          </a:p>
          <a:p>
            <a:r>
              <a:rPr lang="en-US" sz="2200" dirty="0">
                <a:latin typeface="Corbel" panose="020B0503020204020204" pitchFamily="34" charset="0"/>
              </a:rPr>
              <a:t>“We stand together in condemning the continued discrimination against, targeting of and oppression of racialized communities. We also recognize and reaffirm our commitment and responsibility to helping dismantle systemic barriers that persist in our own work, campus and greater community.</a:t>
            </a:r>
          </a:p>
          <a:p>
            <a:endParaRPr lang="en-US" sz="2200" dirty="0">
              <a:latin typeface="Corbel" panose="020B0503020204020204" pitchFamily="34" charset="0"/>
            </a:endParaRPr>
          </a:p>
          <a:p>
            <a:r>
              <a:rPr lang="en-US" sz="2200" dirty="0">
                <a:latin typeface="Corbel" panose="020B0503020204020204" pitchFamily="34" charset="0"/>
              </a:rPr>
              <a:t>In the college’s new Strategic Plan, released last week, we articulated our shared values that include diversity and inclusion, respect, integrity and social responsibility. Let us be guided by these principles and each play our role in ensuring they are realized in all aspects of the way we learn, teach, work, live and lead at DC.</a:t>
            </a:r>
          </a:p>
          <a:p>
            <a:r>
              <a:rPr lang="en-US" sz="2200" dirty="0">
                <a:latin typeface="Corbel" panose="020B0503020204020204" pitchFamily="34" charset="0"/>
              </a:rPr>
              <a:t>We know our students and colleagues are feeling pain, fear and disheartenment, the impacts of which show up in so many ways, not least of all their mental, emotional and physical health.”</a:t>
            </a:r>
          </a:p>
          <a:p>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131834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pic>
        <p:nvPicPr>
          <p:cNvPr id="2" name="Picture 1">
            <a:extLst>
              <a:ext uri="{FF2B5EF4-FFF2-40B4-BE49-F238E27FC236}">
                <a16:creationId xmlns:a16="http://schemas.microsoft.com/office/drawing/2014/main" id="{21C9C1C1-14BC-4A04-8233-A47ED97B55FE}"/>
              </a:ext>
            </a:extLst>
          </p:cNvPr>
          <p:cNvPicPr>
            <a:picLocks noChangeAspect="1"/>
          </p:cNvPicPr>
          <p:nvPr/>
        </p:nvPicPr>
        <p:blipFill>
          <a:blip r:embed="rId4"/>
          <a:stretch>
            <a:fillRect/>
          </a:stretch>
        </p:blipFill>
        <p:spPr>
          <a:xfrm>
            <a:off x="1660849" y="998979"/>
            <a:ext cx="9199984" cy="5289854"/>
          </a:xfrm>
          <a:prstGeom prst="rect">
            <a:avLst/>
          </a:prstGeom>
        </p:spPr>
      </p:pic>
    </p:spTree>
    <p:extLst>
      <p:ext uri="{BB962C8B-B14F-4D97-AF65-F5344CB8AC3E}">
        <p14:creationId xmlns:p14="http://schemas.microsoft.com/office/powerpoint/2010/main" val="211910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3"/>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220798" y="809686"/>
            <a:ext cx="10115377" cy="6555641"/>
          </a:xfrm>
          <a:prstGeom prst="rect">
            <a:avLst/>
          </a:prstGeom>
          <a:noFill/>
        </p:spPr>
        <p:txBody>
          <a:bodyPr wrap="square" rtlCol="0">
            <a:spAutoFit/>
          </a:bodyPr>
          <a:lstStyle/>
          <a:p>
            <a:r>
              <a:rPr lang="en-US" sz="2000" b="1" dirty="0">
                <a:solidFill>
                  <a:srgbClr val="0B8261"/>
                </a:solidFill>
                <a:latin typeface="Corbel" panose="020B0503020204020204" pitchFamily="34" charset="0"/>
              </a:rPr>
              <a:t>THE PLEDGE:</a:t>
            </a:r>
          </a:p>
          <a:p>
            <a:endParaRPr lang="en-US" sz="2000" b="1" dirty="0">
              <a:latin typeface="Corbel" panose="020B0503020204020204" pitchFamily="34" charset="0"/>
            </a:endParaRPr>
          </a:p>
          <a:p>
            <a:r>
              <a:rPr lang="en-US" sz="2000" b="1" dirty="0">
                <a:latin typeface="Corbel" panose="020B0503020204020204" pitchFamily="34" charset="0"/>
              </a:rPr>
              <a:t>Working through the BlackNorth Initiative, we will increase our efforts to make our workplaces trusting places to have complex, and sometimes difficult conversations about anti-Black systemic racism and ensure that no barriers exist to prevent Black employees from advancing within the company.</a:t>
            </a:r>
            <a:r>
              <a:rPr lang="en-US" sz="2000" dirty="0">
                <a:latin typeface="Corbel" panose="020B0503020204020204" pitchFamily="34" charset="0"/>
              </a:rPr>
              <a:t> </a:t>
            </a:r>
          </a:p>
          <a:p>
            <a:endParaRPr lang="en-US" sz="2000" i="1" dirty="0">
              <a:latin typeface="Corbel" panose="020B0503020204020204" pitchFamily="34" charset="0"/>
            </a:endParaRPr>
          </a:p>
          <a:p>
            <a:pPr marL="342900" indent="-342900">
              <a:buFont typeface="Arial" panose="020B0604020202020204" pitchFamily="34" charset="0"/>
              <a:buChar char="•"/>
            </a:pPr>
            <a:r>
              <a:rPr lang="en-US" sz="2000" i="1" dirty="0">
                <a:latin typeface="Corbel" panose="020B0503020204020204" pitchFamily="34" charset="0"/>
              </a:rPr>
              <a:t>We will create and maintain an environment that fosters open dialogue, including listening forums where our people feel comfortable to gain greater awareness of each other’s experiences and perspectives. </a:t>
            </a:r>
          </a:p>
          <a:p>
            <a:pPr marL="342900" indent="-342900">
              <a:buFont typeface="Arial" panose="020B0604020202020204" pitchFamily="34" charset="0"/>
              <a:buChar char="•"/>
            </a:pPr>
            <a:r>
              <a:rPr lang="en-US" sz="2000" i="1" dirty="0">
                <a:latin typeface="Corbel" panose="020B0503020204020204" pitchFamily="34" charset="0"/>
              </a:rPr>
              <a:t>By encouraging an ongoing dialogue and not tolerating any incongruence with these values of openness, we are building trust, encouraging compassion and open-mindedness, and reinforcing our commitment to a culture of inclusivity.</a:t>
            </a:r>
          </a:p>
          <a:p>
            <a:endParaRPr lang="en-US" sz="2000" dirty="0">
              <a:solidFill>
                <a:srgbClr val="0B8261"/>
              </a:solidFill>
              <a:latin typeface="Corbel" panose="020B0503020204020204" pitchFamily="34" charset="0"/>
            </a:endParaRPr>
          </a:p>
          <a:p>
            <a:pPr marL="342900" indent="-342900">
              <a:buFont typeface="Arial" panose="020B0604020202020204" pitchFamily="34" charset="0"/>
              <a:buChar char="•"/>
            </a:pPr>
            <a:r>
              <a:rPr lang="en-US" sz="2000" dirty="0">
                <a:solidFill>
                  <a:srgbClr val="0B8261"/>
                </a:solidFill>
                <a:latin typeface="Corbel" panose="020B0503020204020204" pitchFamily="34" charset="0"/>
              </a:rPr>
              <a:t>Durham College Community Dialogue on Anti-Black Racism </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EDI Ambassadors</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Social Justice Week </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Durham College Black Student Success Network</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National Dialogue &amp; Action for Inclusive Higher Education</a:t>
            </a:r>
          </a:p>
          <a:p>
            <a:r>
              <a:rPr lang="en-US" sz="2000" dirty="0">
                <a:solidFill>
                  <a:srgbClr val="0B8261"/>
                </a:solidFill>
                <a:latin typeface="Corbel" panose="020B0503020204020204" pitchFamily="34" charset="0"/>
              </a:rPr>
              <a:t> </a:t>
            </a:r>
          </a:p>
          <a:p>
            <a:endParaRPr lang="en-US" sz="2000" dirty="0">
              <a:solidFill>
                <a:srgbClr val="0B8261"/>
              </a:solidFill>
              <a:latin typeface="Corbel" panose="020B0503020204020204" pitchFamily="34" charset="0"/>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4"/>
          <a:stretch>
            <a:fillRect/>
          </a:stretch>
        </p:blipFill>
        <p:spPr>
          <a:xfrm>
            <a:off x="1" y="355773"/>
            <a:ext cx="1136822" cy="451887"/>
          </a:xfrm>
          <a:prstGeom prst="rect">
            <a:avLst/>
          </a:prstGeom>
        </p:spPr>
      </p:pic>
    </p:spTree>
    <p:extLst>
      <p:ext uri="{BB962C8B-B14F-4D97-AF65-F5344CB8AC3E}">
        <p14:creationId xmlns:p14="http://schemas.microsoft.com/office/powerpoint/2010/main" val="354190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452101" y="709729"/>
            <a:ext cx="10115377" cy="1246495"/>
          </a:xfrm>
          <a:prstGeom prst="rect">
            <a:avLst/>
          </a:prstGeom>
          <a:noFill/>
        </p:spPr>
        <p:txBody>
          <a:bodyPr wrap="square" rtlCol="0">
            <a:spAutoFit/>
          </a:bodyPr>
          <a:lstStyle/>
          <a:p>
            <a:r>
              <a:rPr lang="en-US" sz="3500" b="1" dirty="0">
                <a:solidFill>
                  <a:srgbClr val="0B8261"/>
                </a:solidFill>
              </a:rPr>
              <a:t>Scholar Teach-In:</a:t>
            </a:r>
          </a:p>
          <a:p>
            <a:endParaRPr lang="en-US" sz="2000" b="1" dirty="0">
              <a:solidFill>
                <a:srgbClr val="0B8261"/>
              </a:solidFill>
            </a:endParaRPr>
          </a:p>
          <a:p>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pic>
        <p:nvPicPr>
          <p:cNvPr id="5" name="Picture 4">
            <a:extLst>
              <a:ext uri="{FF2B5EF4-FFF2-40B4-BE49-F238E27FC236}">
                <a16:creationId xmlns:a16="http://schemas.microsoft.com/office/drawing/2014/main" id="{A707DA5A-23C3-4EB5-AC79-09EE36D8F9CB}"/>
              </a:ext>
            </a:extLst>
          </p:cNvPr>
          <p:cNvPicPr>
            <a:picLocks noChangeAspect="1"/>
          </p:cNvPicPr>
          <p:nvPr/>
        </p:nvPicPr>
        <p:blipFill>
          <a:blip r:embed="rId4"/>
          <a:stretch>
            <a:fillRect/>
          </a:stretch>
        </p:blipFill>
        <p:spPr>
          <a:xfrm>
            <a:off x="2001989" y="1591547"/>
            <a:ext cx="8932620" cy="4716577"/>
          </a:xfrm>
          <a:prstGeom prst="rect">
            <a:avLst/>
          </a:prstGeom>
        </p:spPr>
      </p:pic>
    </p:spTree>
    <p:extLst>
      <p:ext uri="{BB962C8B-B14F-4D97-AF65-F5344CB8AC3E}">
        <p14:creationId xmlns:p14="http://schemas.microsoft.com/office/powerpoint/2010/main" val="268630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136823" y="739144"/>
            <a:ext cx="10115377" cy="6524863"/>
          </a:xfrm>
          <a:prstGeom prst="rect">
            <a:avLst/>
          </a:prstGeom>
          <a:noFill/>
        </p:spPr>
        <p:txBody>
          <a:bodyPr wrap="square" rtlCol="0">
            <a:spAutoFit/>
          </a:bodyPr>
          <a:lstStyle/>
          <a:p>
            <a:endParaRPr lang="en-US" sz="2000" b="1" dirty="0">
              <a:solidFill>
                <a:srgbClr val="0B8261"/>
              </a:solidFill>
            </a:endParaRPr>
          </a:p>
          <a:p>
            <a:pPr fontAlgn="base"/>
            <a:r>
              <a:rPr lang="en-US" sz="2000" b="1" dirty="0">
                <a:latin typeface="Corbel" panose="020B0503020204020204" pitchFamily="34" charset="0"/>
              </a:rPr>
              <a:t>Working through the BlackNorth Initiative, we will implement or expand unconscious bias and anti-racism education.</a:t>
            </a:r>
            <a:r>
              <a:rPr lang="en-US" sz="2000" dirty="0">
                <a:latin typeface="Corbel" panose="020B0503020204020204" pitchFamily="34" charset="0"/>
              </a:rPr>
              <a:t> </a:t>
            </a:r>
          </a:p>
          <a:p>
            <a:pPr fontAlgn="base"/>
            <a:endParaRPr lang="en-US" sz="2000" dirty="0">
              <a:latin typeface="Corbel" panose="020B0503020204020204" pitchFamily="34" charset="0"/>
            </a:endParaRPr>
          </a:p>
          <a:p>
            <a:pPr marL="342900" indent="-342900" fontAlgn="base">
              <a:buFont typeface="Arial" panose="020B0604020202020204" pitchFamily="34" charset="0"/>
              <a:buChar char="•"/>
            </a:pPr>
            <a:r>
              <a:rPr lang="en-US" sz="2000" i="1" dirty="0">
                <a:latin typeface="Corbel" panose="020B0503020204020204" pitchFamily="34" charset="0"/>
              </a:rPr>
              <a:t>Unconscious bias education enables individuals to begin recognizing, acknowledging, and therefore minimizing any potential blind spots they might have. </a:t>
            </a:r>
          </a:p>
          <a:p>
            <a:pPr marL="342900" indent="-342900" fontAlgn="base">
              <a:buFont typeface="Arial" panose="020B0604020202020204" pitchFamily="34" charset="0"/>
              <a:buChar char="•"/>
            </a:pPr>
            <a:r>
              <a:rPr lang="en-US" sz="2000" i="1" dirty="0">
                <a:latin typeface="Corbel" panose="020B0503020204020204" pitchFamily="34" charset="0"/>
              </a:rPr>
              <a:t>We will commit to rolling out and/or expanding education that addresses unconscious bias and anti-Black systemic racism within our companies and make non-proprietary unconscious bias education modules available to others free of charge.</a:t>
            </a:r>
          </a:p>
          <a:p>
            <a:pPr fontAlgn="base"/>
            <a:endParaRPr lang="en-US" sz="2000" dirty="0">
              <a:latin typeface="Corbel" panose="020B0503020204020204" pitchFamily="34" charset="0"/>
            </a:endParaRP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DC is committing to increasing its delivery of unconscious bias and anti-racism education – Partnerships: DCSI, BSSN,MAD, CAFÉ, Human Resources, Community Partners</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EDI Ambassador Program: Student-led training</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EDI Modules in Pedagogy and Practice</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CiCan -  EDI Internship</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EDI Library Resource Microsite</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Equity Information Cards</a:t>
            </a:r>
          </a:p>
          <a:p>
            <a:pPr fontAlgn="base"/>
            <a:endParaRPr lang="en-US" sz="2000" dirty="0">
              <a:solidFill>
                <a:srgbClr val="0B8261"/>
              </a:solidFill>
              <a:latin typeface="Corbel" panose="020B0503020204020204" pitchFamily="34" charset="0"/>
            </a:endParaRPr>
          </a:p>
          <a:p>
            <a:pPr fontAlgn="base"/>
            <a:endParaRPr lang="en-US" sz="2000" dirty="0">
              <a:solidFill>
                <a:srgbClr val="0B8261"/>
              </a:solidFill>
              <a:latin typeface="Corbel" panose="020B0503020204020204" pitchFamily="34" charset="0"/>
            </a:endParaRPr>
          </a:p>
          <a:p>
            <a:br>
              <a:rPr lang="en-US" dirty="0"/>
            </a:br>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408708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601391" y="981740"/>
            <a:ext cx="10115377" cy="5324535"/>
          </a:xfrm>
          <a:prstGeom prst="rect">
            <a:avLst/>
          </a:prstGeom>
          <a:noFill/>
        </p:spPr>
        <p:txBody>
          <a:bodyPr wrap="square" rtlCol="0">
            <a:spAutoFit/>
          </a:bodyPr>
          <a:lstStyle/>
          <a:p>
            <a:endParaRPr lang="en-US" sz="2000" b="1" dirty="0">
              <a:solidFill>
                <a:srgbClr val="0B8261"/>
              </a:solidFill>
            </a:endParaRPr>
          </a:p>
          <a:p>
            <a:r>
              <a:rPr lang="en-US" sz="2000" b="1" dirty="0">
                <a:latin typeface="Corbel" panose="020B0503020204020204" pitchFamily="34" charset="0"/>
              </a:rPr>
              <a:t>We will share best—and unsuccessful—practices.</a:t>
            </a:r>
            <a:r>
              <a:rPr lang="en-US" sz="2000" dirty="0">
                <a:latin typeface="Corbel" panose="020B0503020204020204" pitchFamily="34" charset="0"/>
              </a:rPr>
              <a:t> </a:t>
            </a:r>
          </a:p>
          <a:p>
            <a:endParaRPr lang="en-US" sz="2000" dirty="0">
              <a:latin typeface="Corbel" panose="020B0503020204020204" pitchFamily="34" charset="0"/>
            </a:endParaRPr>
          </a:p>
          <a:p>
            <a:pPr marL="342900" indent="-342900">
              <a:buFont typeface="Arial" panose="020B0604020202020204" pitchFamily="34" charset="0"/>
              <a:buChar char="•"/>
            </a:pPr>
            <a:r>
              <a:rPr lang="en-US" sz="2000" i="1" dirty="0">
                <a:latin typeface="Corbel" panose="020B0503020204020204" pitchFamily="34" charset="0"/>
              </a:rPr>
              <a:t>We know that many companies are still developing programs and initiatives around true diversity and inclusion. We commit to helping them evolve and enhance their current diversity strategies and encourage them, in turn, to share their successes and challenges with others.</a:t>
            </a:r>
          </a:p>
          <a:p>
            <a:endParaRPr lang="en-US" sz="2000" dirty="0">
              <a:latin typeface="Corbel" panose="020B0503020204020204" pitchFamily="34" charset="0"/>
            </a:endParaRPr>
          </a:p>
          <a:p>
            <a:endParaRPr lang="en-US" sz="2000" dirty="0">
              <a:latin typeface="Corbel" panose="020B0503020204020204" pitchFamily="34" charset="0"/>
            </a:endParaRPr>
          </a:p>
          <a:p>
            <a:pPr marL="342900" indent="-342900">
              <a:buFont typeface="Arial" panose="020B0604020202020204" pitchFamily="34" charset="0"/>
              <a:buChar char="•"/>
            </a:pPr>
            <a:r>
              <a:rPr lang="en-US" sz="2000" dirty="0">
                <a:solidFill>
                  <a:srgbClr val="0B8361"/>
                </a:solidFill>
                <a:latin typeface="Corbel" panose="020B0503020204020204" pitchFamily="34" charset="0"/>
              </a:rPr>
              <a:t>Implement and report on measurable efforts, including new policies, procedures and practices: Equity Policy</a:t>
            </a:r>
          </a:p>
          <a:p>
            <a:pPr marL="342900" indent="-342900">
              <a:buFont typeface="Arial" panose="020B0604020202020204" pitchFamily="34" charset="0"/>
              <a:buChar char="•"/>
            </a:pPr>
            <a:r>
              <a:rPr lang="en-US" sz="2000" dirty="0">
                <a:solidFill>
                  <a:srgbClr val="0B8361"/>
                </a:solidFill>
                <a:latin typeface="Corbel" panose="020B0503020204020204" pitchFamily="34" charset="0"/>
              </a:rPr>
              <a:t>Diversity Self-ID Project: Led by EDI Working Group</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Membership on </a:t>
            </a:r>
            <a:r>
              <a:rPr lang="en-US" sz="2000" b="1" dirty="0">
                <a:solidFill>
                  <a:srgbClr val="0B8261"/>
                </a:solidFill>
                <a:latin typeface="Corbel" panose="020B0503020204020204" pitchFamily="34" charset="0"/>
              </a:rPr>
              <a:t>Oshawa Community Diversity Equity and Inclusion Committee</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Consulting/Advisory support to community partners</a:t>
            </a:r>
            <a:endParaRPr lang="en-CA" sz="2000" dirty="0">
              <a:solidFill>
                <a:srgbClr val="0B8261"/>
              </a:solidFill>
              <a:latin typeface="Corbel" panose="020B0503020204020204" pitchFamily="34" charset="0"/>
            </a:endParaRPr>
          </a:p>
          <a:p>
            <a:pPr marL="342900" indent="-342900">
              <a:buFont typeface="Arial" panose="020B0604020202020204" pitchFamily="34" charset="0"/>
              <a:buChar char="•"/>
            </a:pPr>
            <a:r>
              <a:rPr lang="en-US" sz="2000" dirty="0">
                <a:solidFill>
                  <a:srgbClr val="0B8361"/>
                </a:solidFill>
                <a:latin typeface="Corbel" panose="020B0503020204020204" pitchFamily="34" charset="0"/>
              </a:rPr>
              <a:t>Canadian Association for the Prevention of Discrimination and Harassment in Higher Education (CAPDHHE): A case for the review of the racism test to the OHRC</a:t>
            </a:r>
          </a:p>
          <a:p>
            <a:br>
              <a:rPr lang="en-US" sz="2000" dirty="0">
                <a:solidFill>
                  <a:srgbClr val="0B8361"/>
                </a:solidFill>
                <a:latin typeface="Corbel" panose="020B0503020204020204" pitchFamily="34" charset="0"/>
              </a:rPr>
            </a:br>
            <a:endParaRPr lang="en-US" sz="2000" b="1" dirty="0">
              <a:solidFill>
                <a:srgbClr val="0B8361"/>
              </a:solidFill>
              <a:latin typeface="Corbel" panose="020B0503020204020204" pitchFamily="34" charset="0"/>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422290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454063" y="624266"/>
            <a:ext cx="10115377" cy="5632311"/>
          </a:xfrm>
          <a:prstGeom prst="rect">
            <a:avLst/>
          </a:prstGeom>
          <a:noFill/>
        </p:spPr>
        <p:txBody>
          <a:bodyPr wrap="square" rtlCol="0">
            <a:spAutoFit/>
          </a:bodyPr>
          <a:lstStyle/>
          <a:p>
            <a:endParaRPr lang="en-US" sz="2000" b="1" dirty="0">
              <a:solidFill>
                <a:srgbClr val="0B8261"/>
              </a:solidFill>
            </a:endParaRPr>
          </a:p>
          <a:p>
            <a:r>
              <a:rPr lang="en-US" sz="2000" b="1" dirty="0">
                <a:latin typeface="Corbel" panose="020B0503020204020204" pitchFamily="34" charset="0"/>
              </a:rPr>
              <a:t>We will create and share strategic inclusion and diversity plans with our board of directors.</a:t>
            </a:r>
            <a:r>
              <a:rPr lang="en-US" sz="2000" dirty="0">
                <a:latin typeface="Corbel" panose="020B0503020204020204" pitchFamily="34" charset="0"/>
              </a:rPr>
              <a:t> </a:t>
            </a:r>
          </a:p>
          <a:p>
            <a:endParaRPr lang="en-US" sz="2000" dirty="0">
              <a:latin typeface="Corbel" panose="020B0503020204020204" pitchFamily="34" charset="0"/>
            </a:endParaRPr>
          </a:p>
          <a:p>
            <a:pPr marL="342900" indent="-342900">
              <a:buFont typeface="Arial" panose="020B0604020202020204" pitchFamily="34" charset="0"/>
              <a:buChar char="•"/>
            </a:pPr>
            <a:r>
              <a:rPr lang="en-US" sz="2000" i="1" dirty="0">
                <a:latin typeface="Corbel" panose="020B0503020204020204" pitchFamily="34" charset="0"/>
              </a:rPr>
              <a:t>We will establish at least one diversity leadership council and make efforts to ensure these groups include diverse representation, including senior Black leaders, within our organization.</a:t>
            </a:r>
          </a:p>
          <a:p>
            <a:pPr marL="342900" indent="-342900">
              <a:buFont typeface="Arial" panose="020B0604020202020204" pitchFamily="34" charset="0"/>
              <a:buChar char="•"/>
            </a:pPr>
            <a:r>
              <a:rPr lang="en-US" sz="2000" i="1" dirty="0">
                <a:latin typeface="Corbel" panose="020B0503020204020204" pitchFamily="34" charset="0"/>
              </a:rPr>
              <a:t> The diversity leadership council will work with the CEO who will be accountable to our board of directors (or equivalent governing bodies) through the development and evaluation of concrete, strategic action plans to prioritize and drive accountability around diversity and inclusion, including as it relates to Black employees. </a:t>
            </a:r>
          </a:p>
          <a:p>
            <a:endParaRPr lang="en-US" sz="2000" b="1" dirty="0">
              <a:solidFill>
                <a:srgbClr val="0B8261"/>
              </a:solidFill>
              <a:latin typeface="Corbel" panose="020B0503020204020204" pitchFamily="34" charset="0"/>
            </a:endParaRPr>
          </a:p>
          <a:p>
            <a:endParaRPr lang="en-US" sz="2000" b="1" dirty="0">
              <a:solidFill>
                <a:srgbClr val="0B8261"/>
              </a:solidFill>
              <a:latin typeface="Corbel" panose="020B0503020204020204" pitchFamily="34" charset="0"/>
            </a:endParaRPr>
          </a:p>
          <a:p>
            <a:pPr marL="342900" indent="-342900">
              <a:buFont typeface="Arial" panose="020B0604020202020204" pitchFamily="34" charset="0"/>
              <a:buChar char="•"/>
            </a:pPr>
            <a:r>
              <a:rPr lang="en-US" sz="2000" dirty="0">
                <a:solidFill>
                  <a:srgbClr val="0B8261"/>
                </a:solidFill>
                <a:latin typeface="Corbel" panose="020B0503020204020204" pitchFamily="34" charset="0"/>
              </a:rPr>
              <a:t>DC’s core values of diversity, inclusion and respect that are named in the </a:t>
            </a:r>
            <a:r>
              <a:rPr lang="en-US" sz="2000" b="1" dirty="0">
                <a:solidFill>
                  <a:srgbClr val="0B8261"/>
                </a:solidFill>
                <a:latin typeface="Corbel" panose="020B0503020204020204" pitchFamily="34" charset="0"/>
              </a:rPr>
              <a:t>2020-2023 Strategic Plan</a:t>
            </a:r>
            <a:r>
              <a:rPr lang="en-US" sz="2000" dirty="0">
                <a:solidFill>
                  <a:srgbClr val="0B8261"/>
                </a:solidFill>
                <a:latin typeface="Corbel" panose="020B0503020204020204" pitchFamily="34" charset="0"/>
              </a:rPr>
              <a:t> </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Establishment of the college’s first Equity, Diversity and Inclusion Working Group.</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Development of a college Equity policy.</a:t>
            </a:r>
          </a:p>
          <a:p>
            <a:pPr marL="342900" indent="-342900">
              <a:buFont typeface="Arial" panose="020B0604020202020204" pitchFamily="34" charset="0"/>
              <a:buChar char="•"/>
            </a:pPr>
            <a:r>
              <a:rPr lang="en-US" sz="2000" dirty="0">
                <a:solidFill>
                  <a:srgbClr val="0B8261"/>
                </a:solidFill>
                <a:latin typeface="Corbel" panose="020B0503020204020204" pitchFamily="34" charset="0"/>
              </a:rPr>
              <a:t>Creation of an Equity Action Plan</a:t>
            </a:r>
          </a:p>
          <a:p>
            <a:endParaRPr lang="en-US" sz="2000" dirty="0">
              <a:solidFill>
                <a:srgbClr val="0B8261"/>
              </a:solidFill>
              <a:latin typeface="Corbel" panose="020B0503020204020204" pitchFamily="34" charset="0"/>
            </a:endParaRPr>
          </a:p>
          <a:p>
            <a:endParaRPr lang="en-US" sz="2000" b="1" dirty="0">
              <a:solidFill>
                <a:srgbClr val="0B8261"/>
              </a:solidFill>
              <a:latin typeface="Corbel" panose="020B0503020204020204" pitchFamily="34" charset="0"/>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85606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EA5054-EED4-7042-9289-DF7129C1B37E}"/>
              </a:ext>
            </a:extLst>
          </p:cNvPr>
          <p:cNvPicPr>
            <a:picLocks noChangeAspect="1"/>
          </p:cNvPicPr>
          <p:nvPr/>
        </p:nvPicPr>
        <p:blipFill>
          <a:blip r:embed="rId2"/>
          <a:srcRect/>
          <a:stretch/>
        </p:blipFill>
        <p:spPr>
          <a:xfrm>
            <a:off x="11092248" y="5758249"/>
            <a:ext cx="1099751" cy="1099751"/>
          </a:xfrm>
          <a:prstGeom prst="rect">
            <a:avLst/>
          </a:prstGeom>
        </p:spPr>
      </p:pic>
      <p:sp>
        <p:nvSpPr>
          <p:cNvPr id="8" name="TextBox 7">
            <a:extLst>
              <a:ext uri="{FF2B5EF4-FFF2-40B4-BE49-F238E27FC236}">
                <a16:creationId xmlns:a16="http://schemas.microsoft.com/office/drawing/2014/main" id="{A05D997B-14DA-5041-8DBC-8A14004F4762}"/>
              </a:ext>
            </a:extLst>
          </p:cNvPr>
          <p:cNvSpPr txBox="1"/>
          <p:nvPr/>
        </p:nvSpPr>
        <p:spPr>
          <a:xfrm>
            <a:off x="1136823" y="936010"/>
            <a:ext cx="10769038" cy="6524863"/>
          </a:xfrm>
          <a:prstGeom prst="rect">
            <a:avLst/>
          </a:prstGeom>
          <a:noFill/>
        </p:spPr>
        <p:txBody>
          <a:bodyPr wrap="square" rtlCol="0">
            <a:spAutoFit/>
          </a:bodyPr>
          <a:lstStyle/>
          <a:p>
            <a:pPr fontAlgn="base"/>
            <a:r>
              <a:rPr lang="en-US" sz="2000" b="1" dirty="0">
                <a:latin typeface="Corbel" panose="020B0503020204020204" pitchFamily="34" charset="0"/>
              </a:rPr>
              <a:t>We will use our resources to work with members of the Black community through the BlackNorth Initiative.</a:t>
            </a:r>
            <a:r>
              <a:rPr lang="en-US" sz="2000" dirty="0">
                <a:latin typeface="Corbel" panose="020B0503020204020204" pitchFamily="34" charset="0"/>
              </a:rPr>
              <a:t> </a:t>
            </a:r>
          </a:p>
          <a:p>
            <a:pPr fontAlgn="base"/>
            <a:endParaRPr lang="en-US" sz="2000" dirty="0">
              <a:latin typeface="Corbel" panose="020B0503020204020204" pitchFamily="34" charset="0"/>
            </a:endParaRPr>
          </a:p>
          <a:p>
            <a:pPr marL="342900" indent="-342900" fontAlgn="base">
              <a:buFont typeface="Arial" panose="020B0604020202020204" pitchFamily="34" charset="0"/>
              <a:buChar char="•"/>
            </a:pPr>
            <a:r>
              <a:rPr lang="en-US" sz="2000" i="1" dirty="0">
                <a:latin typeface="Corbel" panose="020B0503020204020204" pitchFamily="34" charset="0"/>
              </a:rPr>
              <a:t>Through the BlackNorth Initiative we will ensure that Black communities across Canada are aware of opportunities of employment within our organization and that employment opportunities are set aside for Black people including committing to specific hiring goals of at least 5% within our student workforce from the Black community. </a:t>
            </a:r>
          </a:p>
          <a:p>
            <a:pPr marL="342900" indent="-342900" fontAlgn="base">
              <a:buFont typeface="Arial" panose="020B0604020202020204" pitchFamily="34" charset="0"/>
              <a:buChar char="•"/>
            </a:pPr>
            <a:r>
              <a:rPr lang="en-US" sz="2000" i="1" dirty="0">
                <a:latin typeface="Corbel" panose="020B0503020204020204" pitchFamily="34" charset="0"/>
              </a:rPr>
              <a:t>Through the BlackNorth Initiative we will invest at least 3% of corporate donations and sponsorships to promote investment and create economic opportunities in the Black community, both by 2025. </a:t>
            </a:r>
          </a:p>
          <a:p>
            <a:pPr fontAlgn="base"/>
            <a:endParaRPr lang="en-US" sz="2000" dirty="0">
              <a:latin typeface="Corbel" panose="020B0503020204020204" pitchFamily="34" charset="0"/>
            </a:endParaRPr>
          </a:p>
          <a:p>
            <a:pPr fontAlgn="base"/>
            <a:endParaRPr lang="en-US" sz="2000" dirty="0">
              <a:latin typeface="Corbel" panose="020B0503020204020204" pitchFamily="34" charset="0"/>
            </a:endParaRP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DC’s Commitment: 3 per cent of its donations create opportunities for the Black community</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Strengthening of community partnerships: ABR Taskforce, DRPS, City of Oshawa, Town of Whitby, School Boards</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Charter of Commitments and Principles will be the outcome of the National Dialogues and Action</a:t>
            </a:r>
          </a:p>
          <a:p>
            <a:pPr marL="342900" indent="-342900" fontAlgn="base">
              <a:buFont typeface="Arial" panose="020B0604020202020204" pitchFamily="34" charset="0"/>
              <a:buChar char="•"/>
            </a:pPr>
            <a:r>
              <a:rPr lang="en-US" sz="2000" dirty="0">
                <a:solidFill>
                  <a:srgbClr val="0B8261"/>
                </a:solidFill>
                <a:latin typeface="Corbel" panose="020B0503020204020204" pitchFamily="34" charset="0"/>
              </a:rPr>
              <a:t>Facilitation, program development, research projects, resource development</a:t>
            </a:r>
          </a:p>
          <a:p>
            <a:pPr marL="342900" indent="-342900" fontAlgn="base">
              <a:buFont typeface="Arial" panose="020B0604020202020204" pitchFamily="34" charset="0"/>
              <a:buChar char="•"/>
            </a:pPr>
            <a:endParaRPr lang="en-US" sz="2000" dirty="0">
              <a:solidFill>
                <a:srgbClr val="0B8261"/>
              </a:solidFill>
              <a:latin typeface="Corbel" panose="020B0503020204020204" pitchFamily="34" charset="0"/>
            </a:endParaRPr>
          </a:p>
          <a:p>
            <a:pPr fontAlgn="base"/>
            <a:endParaRPr lang="en-US" sz="2000" dirty="0">
              <a:solidFill>
                <a:srgbClr val="0B8261"/>
              </a:solidFill>
              <a:latin typeface="Corbel" panose="020B0503020204020204" pitchFamily="34" charset="0"/>
            </a:endParaRPr>
          </a:p>
          <a:p>
            <a:pPr fontAlgn="base"/>
            <a:endParaRPr lang="en-US" sz="2000" dirty="0">
              <a:latin typeface="Corbel" panose="020B0503020204020204" pitchFamily="34" charset="0"/>
            </a:endParaRPr>
          </a:p>
          <a:p>
            <a:br>
              <a:rPr lang="en-US" dirty="0"/>
            </a:br>
            <a:endParaRPr lang="en-US" sz="2000" b="1" dirty="0">
              <a:solidFill>
                <a:srgbClr val="0B8261"/>
              </a:solidFill>
            </a:endParaRPr>
          </a:p>
        </p:txBody>
      </p:sp>
      <p:pic>
        <p:nvPicPr>
          <p:cNvPr id="3" name="Picture 2">
            <a:extLst>
              <a:ext uri="{FF2B5EF4-FFF2-40B4-BE49-F238E27FC236}">
                <a16:creationId xmlns:a16="http://schemas.microsoft.com/office/drawing/2014/main" id="{13CCF75B-F07B-3D46-8992-F79F97DA0387}"/>
              </a:ext>
            </a:extLst>
          </p:cNvPr>
          <p:cNvPicPr>
            <a:picLocks noChangeAspect="1"/>
          </p:cNvPicPr>
          <p:nvPr/>
        </p:nvPicPr>
        <p:blipFill>
          <a:blip r:embed="rId3"/>
          <a:stretch>
            <a:fillRect/>
          </a:stretch>
        </p:blipFill>
        <p:spPr>
          <a:xfrm>
            <a:off x="1" y="355773"/>
            <a:ext cx="1136822" cy="451887"/>
          </a:xfrm>
          <a:prstGeom prst="rect">
            <a:avLst/>
          </a:prstGeom>
        </p:spPr>
      </p:pic>
    </p:spTree>
    <p:extLst>
      <p:ext uri="{BB962C8B-B14F-4D97-AF65-F5344CB8AC3E}">
        <p14:creationId xmlns:p14="http://schemas.microsoft.com/office/powerpoint/2010/main" val="3774290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1245</Words>
  <Application>Microsoft Office PowerPoint</Application>
  <PresentationFormat>Widescreen</PresentationFormat>
  <Paragraphs>99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Chapleau</dc:creator>
  <cp:lastModifiedBy>Allison Hector-Alexander</cp:lastModifiedBy>
  <cp:revision>38</cp:revision>
  <dcterms:created xsi:type="dcterms:W3CDTF">2020-05-27T12:36:24Z</dcterms:created>
  <dcterms:modified xsi:type="dcterms:W3CDTF">2020-10-13T17:46:46Z</dcterms:modified>
</cp:coreProperties>
</file>