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3"/>
  </p:notesMasterIdLst>
  <p:sldIdLst>
    <p:sldId id="284" r:id="rId5"/>
    <p:sldId id="257" r:id="rId6"/>
    <p:sldId id="258" r:id="rId7"/>
    <p:sldId id="296" r:id="rId8"/>
    <p:sldId id="261" r:id="rId9"/>
    <p:sldId id="298" r:id="rId10"/>
    <p:sldId id="299" r:id="rId11"/>
    <p:sldId id="293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Oswald" panose="00000500000000000000" pitchFamily="2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9" roundtripDataSignature="AMtx7miqz/LTbgWC3tIqvi9X3hqnWnR/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00"/>
    <a:srgbClr val="0B82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D4480-DD46-6A6B-DE9B-D52807E99CC7}" v="2505" dt="2025-04-03T19:32:30.820"/>
    <p1510:client id="{646F173B-9F5C-4104-ADF1-8B946545740D}" v="674" dt="2025-04-03T17:35:48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9" Type="http://customschemas.google.com/relationships/presentationmetadata" Target="meta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Call to order and welcome. 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9109D-B740-4140-A996-BA9AB4A53ED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475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845b941a4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1845b941a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845b941a4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1845b941a4d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4" name="Google Shape;104;g1845b941a4d_0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10647B3C-246F-E8BD-EC07-0E128EE3D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845b941a4d_0_0:notes">
            <a:extLst>
              <a:ext uri="{FF2B5EF4-FFF2-40B4-BE49-F238E27FC236}">
                <a16:creationId xmlns:a16="http://schemas.microsoft.com/office/drawing/2014/main" id="{64009A67-39D2-BFD7-C3CE-F0204227DF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1845b941a4d_0_0:notes">
            <a:extLst>
              <a:ext uri="{FF2B5EF4-FFF2-40B4-BE49-F238E27FC236}">
                <a16:creationId xmlns:a16="http://schemas.microsoft.com/office/drawing/2014/main" id="{A8B2958E-21D9-D9DC-9A70-659C77F8CC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9361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" name="Google Shape;13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A75C2FE0-DCAE-48DC-2828-A0906064D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>
            <a:extLst>
              <a:ext uri="{FF2B5EF4-FFF2-40B4-BE49-F238E27FC236}">
                <a16:creationId xmlns:a16="http://schemas.microsoft.com/office/drawing/2014/main" id="{1258B00D-8143-D515-A64D-FB7B76644A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11:notes">
            <a:extLst>
              <a:ext uri="{FF2B5EF4-FFF2-40B4-BE49-F238E27FC236}">
                <a16:creationId xmlns:a16="http://schemas.microsoft.com/office/drawing/2014/main" id="{56F4B390-6A5B-7F61-E1CD-B8ED2A069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" name="Google Shape;132;p11:notes">
            <a:extLst>
              <a:ext uri="{FF2B5EF4-FFF2-40B4-BE49-F238E27FC236}">
                <a16:creationId xmlns:a16="http://schemas.microsoft.com/office/drawing/2014/main" id="{61F8842E-16ED-FE8E-C282-DBEF019850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45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>
          <a:extLst>
            <a:ext uri="{FF2B5EF4-FFF2-40B4-BE49-F238E27FC236}">
              <a16:creationId xmlns:a16="http://schemas.microsoft.com/office/drawing/2014/main" id="{E10DA109-84A9-F6A0-80F8-A4D0E37FC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>
            <a:extLst>
              <a:ext uri="{FF2B5EF4-FFF2-40B4-BE49-F238E27FC236}">
                <a16:creationId xmlns:a16="http://schemas.microsoft.com/office/drawing/2014/main" id="{35518442-C3F0-D54B-1300-07F0A82A85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11:notes">
            <a:extLst>
              <a:ext uri="{FF2B5EF4-FFF2-40B4-BE49-F238E27FC236}">
                <a16:creationId xmlns:a16="http://schemas.microsoft.com/office/drawing/2014/main" id="{9C1E1A01-EAB6-579B-5DA8-EAB085A91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" name="Google Shape;132;p11:notes">
            <a:extLst>
              <a:ext uri="{FF2B5EF4-FFF2-40B4-BE49-F238E27FC236}">
                <a16:creationId xmlns:a16="http://schemas.microsoft.com/office/drawing/2014/main" id="{41C09F1E-05C6-9F8F-21C8-59E5A6D63B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157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3" name="Google Shape;21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33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openhousevolunteers@durhamcollege.ca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durhamcollege-ca.zoom.us/j/94905957576?pwd=QlJ1REFLa2hLWUplQzh2Tm9IWFF5dz09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ADE499-301E-4ACD-B1F1-E05AE5D6E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99F8C4-D5AC-445E-A324-34FCF3FD55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98" t="12493" r="18761" b="7747"/>
          <a:stretch/>
        </p:blipFill>
        <p:spPr>
          <a:xfrm>
            <a:off x="4109777" y="-1"/>
            <a:ext cx="8082224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B61532-E8C0-4D67-852B-E990A5E891C6}"/>
              </a:ext>
            </a:extLst>
          </p:cNvPr>
          <p:cNvSpPr/>
          <p:nvPr/>
        </p:nvSpPr>
        <p:spPr>
          <a:xfrm>
            <a:off x="0" y="1242874"/>
            <a:ext cx="4793942" cy="561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D997B-14DA-5041-8DBC-8A14004F4762}"/>
              </a:ext>
            </a:extLst>
          </p:cNvPr>
          <p:cNvSpPr txBox="1"/>
          <p:nvPr/>
        </p:nvSpPr>
        <p:spPr>
          <a:xfrm>
            <a:off x="196907" y="1538744"/>
            <a:ext cx="581476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rgbClr val="0B8261"/>
                </a:solidFill>
                <a:latin typeface="Oswald"/>
              </a:rPr>
              <a:t>WELCOME!</a:t>
            </a:r>
          </a:p>
          <a:p>
            <a:r>
              <a:rPr lang="en-US" sz="2400" dirty="0">
                <a:solidFill>
                  <a:srgbClr val="0B8261"/>
                </a:solidFill>
                <a:latin typeface="Oswald"/>
              </a:rPr>
              <a:t>PARTICIPANT INFORMATION</a:t>
            </a:r>
          </a:p>
          <a:p>
            <a:r>
              <a:rPr lang="en-US" sz="2400" dirty="0">
                <a:solidFill>
                  <a:srgbClr val="0B8261"/>
                </a:solidFill>
                <a:latin typeface="Oswald"/>
              </a:rPr>
              <a:t>SESSION</a:t>
            </a:r>
          </a:p>
          <a:p>
            <a:r>
              <a:rPr lang="en-US" sz="6000" dirty="0">
                <a:solidFill>
                  <a:srgbClr val="0B8261"/>
                </a:solidFill>
                <a:latin typeface="Oswald"/>
              </a:rPr>
              <a:t>SPRING</a:t>
            </a:r>
            <a:endParaRPr lang="en-US" dirty="0"/>
          </a:p>
          <a:p>
            <a:r>
              <a:rPr lang="en-US" sz="6000" dirty="0">
                <a:solidFill>
                  <a:srgbClr val="0B8261"/>
                </a:solidFill>
                <a:latin typeface="Oswald"/>
              </a:rPr>
              <a:t>OPEN HOUSE</a:t>
            </a:r>
            <a:endParaRPr lang="en-US" dirty="0"/>
          </a:p>
          <a:p>
            <a:r>
              <a:rPr lang="en-US" sz="2400" dirty="0">
                <a:solidFill>
                  <a:srgbClr val="0B8261"/>
                </a:solidFill>
                <a:latin typeface="Oswald"/>
              </a:rPr>
              <a:t>SATURDAY APRIL 12, 2025</a:t>
            </a:r>
            <a:endParaRPr lang="en-US" sz="2400" dirty="0"/>
          </a:p>
          <a:p>
            <a:endParaRPr lang="en-US" sz="2400" dirty="0">
              <a:solidFill>
                <a:srgbClr val="0B8261"/>
              </a:solidFill>
              <a:latin typeface="Oswald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48328-A743-FA49-9721-8690712BE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678394" y="5136160"/>
            <a:ext cx="1657033" cy="110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F9475-8EB2-42FB-8568-557DD09C17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092248" y="5758249"/>
            <a:ext cx="1099751" cy="1099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361A74-3D96-4EB3-A3DC-E2B9A153A5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306" r="6127"/>
          <a:stretch/>
        </p:blipFill>
        <p:spPr>
          <a:xfrm>
            <a:off x="4109775" y="0"/>
            <a:ext cx="8082224" cy="6858000"/>
          </a:xfrm>
          <a:prstGeom prst="rect">
            <a:avLst/>
          </a:prstGeom>
        </p:spPr>
      </p:pic>
      <p:pic>
        <p:nvPicPr>
          <p:cNvPr id="12" name="Google Shape;91;p1">
            <a:extLst>
              <a:ext uri="{FF2B5EF4-FFF2-40B4-BE49-F238E27FC236}">
                <a16:creationId xmlns:a16="http://schemas.microsoft.com/office/drawing/2014/main" id="{92B08BCB-F7A0-4CFB-8133-FE246F4774B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15600" y="5181601"/>
            <a:ext cx="1676399" cy="16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E8C4C3-8EBA-4AAA-BFB7-40240F984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994" y="61950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1"/>
    </mc:Choice>
    <mc:Fallback xmlns="">
      <p:transition spd="slow" advTm="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A69266-C851-4517-9E3D-7F994B42C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98" name="Google Shape;98;g1845b941a4d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2248" y="5758249"/>
            <a:ext cx="1099749" cy="10997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9;g1845b941a4d_0_0">
            <a:extLst>
              <a:ext uri="{FF2B5EF4-FFF2-40B4-BE49-F238E27FC236}">
                <a16:creationId xmlns:a16="http://schemas.microsoft.com/office/drawing/2014/main" id="{E9A31F80-71D3-93F5-4EC4-42A142ADADF0}"/>
              </a:ext>
            </a:extLst>
          </p:cNvPr>
          <p:cNvSpPr txBox="1"/>
          <p:nvPr/>
        </p:nvSpPr>
        <p:spPr>
          <a:xfrm>
            <a:off x="7500" y="-10489"/>
            <a:ext cx="12169736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CA" sz="4000">
              <a:solidFill>
                <a:srgbClr val="0B8261"/>
              </a:solidFill>
              <a:latin typeface="Oswald"/>
              <a:ea typeface="Calibri"/>
              <a:cs typeface="Calibri"/>
              <a:sym typeface="Calibri"/>
            </a:endParaRPr>
          </a:p>
          <a:p>
            <a:pPr algn="ctr"/>
            <a:r>
              <a:rPr lang="en-CA" sz="4000">
                <a:solidFill>
                  <a:srgbClr val="0B8261"/>
                </a:solidFill>
                <a:latin typeface="Oswald"/>
                <a:ea typeface="Calibri"/>
                <a:cs typeface="Calibri"/>
                <a:sym typeface="Calibri"/>
              </a:rPr>
              <a:t>Agenda</a:t>
            </a:r>
            <a:endParaRPr lang="en-US"/>
          </a:p>
          <a:p>
            <a:pPr algn="ctr"/>
            <a:endParaRPr lang="en-CA" sz="4000">
              <a:solidFill>
                <a:srgbClr val="0B8261"/>
              </a:solidFill>
              <a:latin typeface="Oswald"/>
              <a:ea typeface="Calibri"/>
              <a:cs typeface="Calibri"/>
            </a:endParaRP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CA" sz="2800">
                <a:solidFill>
                  <a:schemeClr val="dk1"/>
                </a:solidFill>
                <a:latin typeface="Lato"/>
                <a:ea typeface="Lato"/>
                <a:cs typeface="Lato"/>
              </a:rPr>
              <a:t>What is Open House?</a:t>
            </a: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CA" sz="2800">
                <a:solidFill>
                  <a:schemeClr val="dk1"/>
                </a:solidFill>
                <a:latin typeface="Lato"/>
                <a:ea typeface="Lato"/>
                <a:cs typeface="Lato"/>
                <a:sym typeface="Calibri"/>
              </a:rPr>
              <a:t>Day of Event Details</a:t>
            </a:r>
            <a:endParaRPr lang="en-CA" sz="280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CA" sz="2800">
                <a:solidFill>
                  <a:schemeClr val="dk1"/>
                </a:solidFill>
                <a:latin typeface="Lato"/>
                <a:ea typeface="Lato"/>
                <a:cs typeface="Lato"/>
              </a:rPr>
              <a:t>Roles and Responsibilities</a:t>
            </a: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CA" sz="2800">
                <a:solidFill>
                  <a:schemeClr val="dk1"/>
                </a:solidFill>
                <a:latin typeface="Lato"/>
                <a:ea typeface="Lato"/>
                <a:cs typeface="Lato"/>
              </a:rPr>
              <a:t>Dress Code</a:t>
            </a: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CA" sz="2800">
                <a:solidFill>
                  <a:schemeClr val="dk1"/>
                </a:solidFill>
                <a:latin typeface="Lato"/>
                <a:ea typeface="Lato"/>
                <a:cs typeface="Lato"/>
              </a:rPr>
              <a:t>Important Information</a:t>
            </a:r>
          </a:p>
          <a:p>
            <a:pPr marL="514350" indent="-514350" algn="ctr">
              <a:lnSpc>
                <a:spcPct val="150000"/>
              </a:lnSpc>
              <a:buAutoNum type="arabicPeriod"/>
            </a:pPr>
            <a:r>
              <a:rPr lang="en-CA" sz="2800">
                <a:solidFill>
                  <a:schemeClr val="dk1"/>
                </a:solidFill>
                <a:latin typeface="Lato"/>
                <a:ea typeface="Lato"/>
                <a:cs typeface="Lato"/>
              </a:rPr>
              <a:t>Additional Training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0C4C1F-D535-4F61-84D6-B34204575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233" y="630812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7"/>
    </mc:Choice>
    <mc:Fallback xmlns="">
      <p:transition spd="slow" advTm="1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09C55A-E74F-4BE9-9090-76AC5B79D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pic>
        <p:nvPicPr>
          <p:cNvPr id="106" name="Google Shape;106;g1845b941a4d_0_1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2248" y="5758249"/>
            <a:ext cx="1099749" cy="10997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9;g1845b941a4d_0_0">
            <a:extLst>
              <a:ext uri="{FF2B5EF4-FFF2-40B4-BE49-F238E27FC236}">
                <a16:creationId xmlns:a16="http://schemas.microsoft.com/office/drawing/2014/main" id="{C5F9C3C2-A67C-A576-A8C0-5BDBC4057E81}"/>
              </a:ext>
            </a:extLst>
          </p:cNvPr>
          <p:cNvSpPr txBox="1"/>
          <p:nvPr/>
        </p:nvSpPr>
        <p:spPr>
          <a:xfrm>
            <a:off x="7500" y="-10489"/>
            <a:ext cx="12169736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CA" sz="4000" dirty="0">
              <a:solidFill>
                <a:srgbClr val="0B8261"/>
              </a:solidFill>
              <a:latin typeface="Oswald"/>
              <a:ea typeface="Calibri"/>
              <a:cs typeface="Calibri"/>
              <a:sym typeface="Calibri"/>
            </a:endParaRPr>
          </a:p>
          <a:p>
            <a:pPr algn="ctr"/>
            <a:r>
              <a:rPr lang="en-CA" sz="4000" dirty="0">
                <a:solidFill>
                  <a:srgbClr val="0B8261"/>
                </a:solidFill>
                <a:latin typeface="Oswald"/>
                <a:ea typeface="Calibri"/>
                <a:cs typeface="Calibri"/>
                <a:sym typeface="Calibri"/>
              </a:rPr>
              <a:t>Open House</a:t>
            </a:r>
            <a:endParaRPr lang="en-US" dirty="0"/>
          </a:p>
          <a:p>
            <a:pPr algn="ctr"/>
            <a:endParaRPr lang="en-CA" sz="4000" dirty="0">
              <a:solidFill>
                <a:srgbClr val="0B8261"/>
              </a:solidFill>
              <a:latin typeface="Oswald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CA" sz="20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Open House is an opportunity to showcase Durham College to prospective students and their families!</a:t>
            </a:r>
          </a:p>
          <a:p>
            <a:pPr algn="ctr">
              <a:lnSpc>
                <a:spcPct val="150000"/>
              </a:lnSpc>
            </a:pPr>
            <a:endParaRPr lang="en-CA" sz="20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Guests will have the opportunity to: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Meet with expert faculty to learn about our 145+ career-driven programs;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Learn about DC’s supportive financial aid services, including over $5 million in available bursaries and scholarships;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Find out about campus life and why our students love DC;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Explore inspiring spaces with a guided campus tour;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Apply to DC at the event and we’ll cover the $150 application fee;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Enter for a chance to win a $5,000 tuition credit;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And so much more!</a:t>
            </a:r>
            <a:endParaRPr lang="en-CA" sz="18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46E99D-8E29-4822-AEDD-E83A066E5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276" y="630812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1"/>
    </mc:Choice>
    <mc:Fallback xmlns="">
      <p:transition spd="slow" advTm="35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5D128B63-B437-EB0B-C142-AC7926D6E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F6B57-25F9-7C83-28D2-2DFFE1EAA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98" name="Google Shape;98;g1845b941a4d_0_0">
            <a:extLst>
              <a:ext uri="{FF2B5EF4-FFF2-40B4-BE49-F238E27FC236}">
                <a16:creationId xmlns:a16="http://schemas.microsoft.com/office/drawing/2014/main" id="{A5F1C49F-484C-90D7-117D-0B9A04FFE4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2248" y="5758249"/>
            <a:ext cx="1099749" cy="10997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1845b941a4d_0_0">
            <a:extLst>
              <a:ext uri="{FF2B5EF4-FFF2-40B4-BE49-F238E27FC236}">
                <a16:creationId xmlns:a16="http://schemas.microsoft.com/office/drawing/2014/main" id="{C6985879-CA1B-1607-018E-0A603F4A26E1}"/>
              </a:ext>
            </a:extLst>
          </p:cNvPr>
          <p:cNvSpPr txBox="1"/>
          <p:nvPr/>
        </p:nvSpPr>
        <p:spPr>
          <a:xfrm>
            <a:off x="7500" y="-10489"/>
            <a:ext cx="12169736" cy="717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CA" sz="4000">
              <a:solidFill>
                <a:srgbClr val="0B8261"/>
              </a:solidFill>
              <a:latin typeface="Oswald"/>
              <a:ea typeface="Calibri"/>
              <a:cs typeface="Calibri"/>
              <a:sym typeface="Calibri"/>
            </a:endParaRPr>
          </a:p>
          <a:p>
            <a:pPr algn="ctr"/>
            <a:r>
              <a:rPr lang="en-CA" sz="4000" dirty="0">
                <a:solidFill>
                  <a:srgbClr val="0B8261"/>
                </a:solidFill>
                <a:latin typeface="Oswald"/>
                <a:ea typeface="Calibri"/>
                <a:cs typeface="Calibri"/>
                <a:sym typeface="Calibri"/>
              </a:rPr>
              <a:t>Day of Event Details</a:t>
            </a:r>
            <a:endParaRPr lang="en-US" dirty="0"/>
          </a:p>
          <a:p>
            <a:pPr algn="ctr"/>
            <a:endParaRPr lang="en-CA" sz="2000">
              <a:solidFill>
                <a:srgbClr val="0B8261"/>
              </a:solidFill>
              <a:latin typeface="Oswald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CA" sz="20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Saturday,</a:t>
            </a:r>
            <a:r>
              <a:rPr lang="en-CA" sz="2000" dirty="0">
                <a:latin typeface="Lato"/>
                <a:ea typeface="Lato"/>
                <a:cs typeface="Lato"/>
                <a:sym typeface="Calibri"/>
              </a:rPr>
              <a:t> April 12 at Durham </a:t>
            </a:r>
            <a:r>
              <a:rPr lang="en-CA" sz="2000" dirty="0">
                <a:latin typeface="Lato"/>
                <a:ea typeface="Lato"/>
                <a:cs typeface="Lato"/>
              </a:rPr>
              <a:t>College’s Oshawa and Whitby </a:t>
            </a:r>
            <a:r>
              <a:rPr lang="en-CA" sz="2000" dirty="0">
                <a:latin typeface="Lato"/>
                <a:ea typeface="Lato"/>
                <a:cs typeface="Lato"/>
                <a:sym typeface="Calibri"/>
              </a:rPr>
              <a:t>campuses</a:t>
            </a:r>
            <a:endParaRPr sz="2000" dirty="0"/>
          </a:p>
          <a:p>
            <a:pPr algn="ctr">
              <a:lnSpc>
                <a:spcPct val="150000"/>
              </a:lnSpc>
            </a:pPr>
            <a:r>
              <a:rPr lang="en-CA" sz="2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Calibri"/>
              </a:rPr>
              <a:t>Parking</a:t>
            </a:r>
            <a:endParaRPr lang="en-US" sz="20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Lato"/>
                <a:ea typeface="Lato"/>
                <a:cs typeface="Lato"/>
                <a:sym typeface="Calibri"/>
              </a:rPr>
              <a:t>Commencement Lot (Oshawa) &amp; Main Lot (Whitby)</a:t>
            </a:r>
            <a:endParaRPr lang="en-CA" sz="2000" b="1" dirty="0">
              <a:ea typeface="Lato"/>
              <a:sym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Lato"/>
                <a:ea typeface="Lato"/>
                <a:cs typeface="Lato"/>
                <a:sym typeface="Calibri"/>
              </a:rPr>
              <a:t>Participant arrival and check-in: 9 a.m.</a:t>
            </a:r>
            <a:endParaRPr lang="en-CA" sz="2000" b="1" dirty="0">
              <a:ea typeface="Lato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Lato"/>
                <a:ea typeface="Lato"/>
                <a:cs typeface="Lato"/>
              </a:rPr>
              <a:t>SW201 &amp; SW202 (Oshawa) &amp; Shop Class 7 (Whitby)</a:t>
            </a:r>
            <a:endParaRPr lang="en-CA" sz="2000" b="1" dirty="0">
              <a:ea typeface="Lato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Lato"/>
                <a:ea typeface="Lato"/>
                <a:cs typeface="Lato"/>
              </a:rPr>
              <a:t>Faculty booth and break-out room participants should proceed to meet their team upon arrival. </a:t>
            </a:r>
            <a:endParaRPr lang="en-CA" sz="2000" b="1" dirty="0">
              <a:ea typeface="Lato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Lato"/>
                <a:ea typeface="Lato"/>
                <a:cs typeface="Lato"/>
              </a:rPr>
              <a:t>Meet </a:t>
            </a:r>
            <a:r>
              <a:rPr lang="en-CA" sz="2000" b="1" dirty="0">
                <a:latin typeface="Lato"/>
                <a:ea typeface="Lato"/>
                <a:cs typeface="Lato"/>
              </a:rPr>
              <a:t>with team lead: 9:15 a.m.</a:t>
            </a:r>
          </a:p>
          <a:p>
            <a:pPr algn="ctr">
              <a:lnSpc>
                <a:spcPct val="150000"/>
              </a:lnSpc>
            </a:pPr>
            <a:r>
              <a:rPr lang="en-CA" sz="2000" b="1" dirty="0">
                <a:latin typeface="Lato"/>
                <a:ea typeface="Lato"/>
                <a:cs typeface="Lato"/>
              </a:rPr>
              <a:t>Participants to locations: 9:30 a.m.</a:t>
            </a:r>
            <a:endParaRPr lang="en-CA" dirty="0">
              <a:ea typeface="Lato"/>
            </a:endParaRPr>
          </a:p>
          <a:p>
            <a:pPr algn="ctr">
              <a:lnSpc>
                <a:spcPct val="150000"/>
              </a:lnSpc>
            </a:pPr>
            <a:r>
              <a:rPr lang="en-CA" sz="2000" b="1" dirty="0">
                <a:latin typeface="Lato"/>
                <a:ea typeface="Lato"/>
                <a:cs typeface="Lato"/>
              </a:rPr>
              <a:t>Event starts: 10 a.m. - 2 p.m.</a:t>
            </a:r>
          </a:p>
          <a:p>
            <a:pPr algn="ctr">
              <a:lnSpc>
                <a:spcPct val="150000"/>
              </a:lnSpc>
            </a:pPr>
            <a:r>
              <a:rPr lang="en-CA" sz="2000" b="1" dirty="0">
                <a:latin typeface="Lato"/>
                <a:ea typeface="Lato"/>
                <a:cs typeface="Lato"/>
              </a:rPr>
              <a:t>Participant Lunch: 11 a.m. - 1 p.m.</a:t>
            </a:r>
          </a:p>
          <a:p>
            <a:pPr algn="ctr">
              <a:lnSpc>
                <a:spcPct val="150000"/>
              </a:lnSpc>
            </a:pPr>
            <a:r>
              <a:rPr lang="en-CA" sz="2000" b="1" dirty="0">
                <a:latin typeface="Lato"/>
                <a:ea typeface="Lato"/>
                <a:cs typeface="Lato"/>
              </a:rPr>
              <a:t>Departure: 3 p.m.</a:t>
            </a:r>
          </a:p>
          <a:p>
            <a:pPr algn="ctr">
              <a:lnSpc>
                <a:spcPct val="150000"/>
              </a:lnSpc>
            </a:pPr>
            <a:endParaRPr lang="en-CA" sz="2000" b="1">
              <a:latin typeface="Lato"/>
              <a:ea typeface="Lato"/>
              <a:cs typeface="Lato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C0C4AF-EB15-41BA-89FC-3696B5AA5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255" y="6199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1"/>
    </mc:Choice>
    <mc:Fallback xmlns="">
      <p:transition spd="slow" advTm="2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A02C78-B0F8-4A30-90DB-CB2D8F1F9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" y="20595"/>
            <a:ext cx="12187066" cy="6858000"/>
          </a:xfrm>
          <a:prstGeom prst="rect">
            <a:avLst/>
          </a:prstGeom>
        </p:spPr>
      </p:pic>
      <p:pic>
        <p:nvPicPr>
          <p:cNvPr id="134" name="Google Shape;13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2248" y="5758249"/>
            <a:ext cx="1099751" cy="109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1"/>
          <p:cNvSpPr txBox="1"/>
          <p:nvPr/>
        </p:nvSpPr>
        <p:spPr>
          <a:xfrm>
            <a:off x="1109834" y="1718696"/>
            <a:ext cx="9955500" cy="432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Clr>
                <a:srgbClr val="0B8261"/>
              </a:buClr>
              <a:buSzPts val="2100"/>
              <a:buAutoNum type="arabicPeriod"/>
            </a:pPr>
            <a:r>
              <a:rPr lang="en-CA" sz="2500" dirty="0">
                <a:solidFill>
                  <a:schemeClr val="tx2">
                    <a:lumMod val="25000"/>
                  </a:schemeClr>
                </a:solidFill>
                <a:latin typeface="Lato"/>
                <a:ea typeface="Calibri"/>
                <a:cs typeface="Calibri"/>
                <a:sym typeface="Calibri"/>
              </a:rPr>
              <a:t>"Any Role"</a:t>
            </a:r>
            <a:endParaRPr lang="en-US" sz="2500" dirty="0">
              <a:solidFill>
                <a:schemeClr val="tx2">
                  <a:lumMod val="25000"/>
                </a:schemeClr>
              </a:solidFill>
              <a:latin typeface="Lato"/>
              <a:ea typeface="Calibri"/>
            </a:endParaRPr>
          </a:p>
          <a:p>
            <a:pPr marL="457200" indent="-457200">
              <a:buClr>
                <a:srgbClr val="0B8261"/>
              </a:buClr>
              <a:buSzPts val="2100"/>
              <a:buAutoNum type="arabicPeriod"/>
            </a:pPr>
            <a:r>
              <a:rPr lang="en-CA" sz="2500" dirty="0">
                <a:solidFill>
                  <a:schemeClr val="tx2">
                    <a:lumMod val="25000"/>
                  </a:schemeClr>
                </a:solidFill>
                <a:latin typeface="Lato"/>
                <a:ea typeface="Calibri"/>
                <a:cs typeface="Calibri"/>
                <a:sym typeface="Calibri"/>
              </a:rPr>
              <a:t>Parking [Helping guests locate the Commencement Lot and South Wing event entrance]</a:t>
            </a:r>
            <a:endParaRPr lang="en-US" sz="2500" dirty="0">
              <a:solidFill>
                <a:schemeClr val="tx2">
                  <a:lumMod val="25000"/>
                </a:schemeClr>
              </a:solidFill>
              <a:latin typeface="Lato"/>
              <a:ea typeface="Calibri"/>
            </a:endParaRPr>
          </a:p>
          <a:p>
            <a:pPr marL="457200" indent="-457200">
              <a:buSzPts val="2100"/>
              <a:buAutoNum type="arabicPeriod"/>
            </a:pPr>
            <a:r>
              <a:rPr lang="en-CA" sz="2500" dirty="0">
                <a:solidFill>
                  <a:schemeClr val="tx2">
                    <a:lumMod val="25000"/>
                  </a:schemeClr>
                </a:solidFill>
                <a:latin typeface="Lato"/>
                <a:ea typeface="Calibri"/>
                <a:cs typeface="Calibri"/>
                <a:sym typeface="Calibri"/>
              </a:rPr>
              <a:t>Welcome Committee [Greeting guests, checking guests in, providing directions]</a:t>
            </a:r>
            <a:endParaRPr lang="en-US" sz="2500" dirty="0">
              <a:solidFill>
                <a:schemeClr val="tx2">
                  <a:lumMod val="25000"/>
                </a:schemeClr>
              </a:solidFill>
              <a:latin typeface="Lato"/>
              <a:ea typeface="Calibri"/>
              <a:cs typeface="Calibri"/>
            </a:endParaRPr>
          </a:p>
          <a:p>
            <a:pPr marL="457200" indent="-457200">
              <a:buClr>
                <a:srgbClr val="0B8261"/>
              </a:buClr>
              <a:buSzPts val="2100"/>
              <a:buAutoNum type="arabicPeriod"/>
            </a:pPr>
            <a:r>
              <a:rPr lang="en-CA" sz="2500" dirty="0">
                <a:solidFill>
                  <a:schemeClr val="tx2">
                    <a:lumMod val="25000"/>
                  </a:schemeClr>
                </a:solidFill>
                <a:latin typeface="Lato"/>
                <a:ea typeface="Calibri"/>
                <a:cs typeface="Calibri"/>
                <a:sym typeface="Calibri"/>
              </a:rPr>
              <a:t>Tour Guide [Providing campus tours]</a:t>
            </a:r>
            <a:endParaRPr lang="en-US" sz="2500" dirty="0">
              <a:solidFill>
                <a:schemeClr val="tx2">
                  <a:lumMod val="25000"/>
                </a:schemeClr>
              </a:solidFill>
              <a:latin typeface="Lato"/>
              <a:ea typeface="Calibri"/>
            </a:endParaRPr>
          </a:p>
          <a:p>
            <a:pPr marL="457200" indent="-457200">
              <a:buClr>
                <a:srgbClr val="0B8261"/>
              </a:buClr>
              <a:buSzPts val="2100"/>
              <a:buAutoNum type="arabicPeriod"/>
            </a:pPr>
            <a:r>
              <a:rPr lang="en-CA" sz="2500" dirty="0">
                <a:solidFill>
                  <a:schemeClr val="tx2">
                    <a:lumMod val="25000"/>
                  </a:schemeClr>
                </a:solidFill>
                <a:latin typeface="Lato"/>
                <a:ea typeface="Calibri"/>
                <a:cs typeface="Calibri"/>
                <a:sym typeface="Calibri"/>
              </a:rPr>
              <a:t>General Event Support [As needed]</a:t>
            </a:r>
            <a:endParaRPr lang="en-US" sz="2500" dirty="0">
              <a:solidFill>
                <a:schemeClr val="tx2">
                  <a:lumMod val="25000"/>
                </a:schemeClr>
              </a:solidFill>
              <a:latin typeface="Lato"/>
              <a:ea typeface="Calibri"/>
            </a:endParaRPr>
          </a:p>
          <a:p>
            <a:pPr marL="457200" indent="-457200">
              <a:buClr>
                <a:srgbClr val="0B8261"/>
              </a:buClr>
              <a:buSzPts val="2100"/>
              <a:buAutoNum type="arabicPeriod"/>
            </a:pPr>
            <a:r>
              <a:rPr lang="en-CA" sz="2500" dirty="0">
                <a:solidFill>
                  <a:schemeClr val="tx2">
                    <a:lumMod val="25000"/>
                  </a:schemeClr>
                </a:solidFill>
                <a:latin typeface="Lato"/>
                <a:ea typeface="Calibri"/>
                <a:cs typeface="Calibri"/>
                <a:sym typeface="Calibri"/>
              </a:rPr>
              <a:t>Apply Now Room [Ensure applications are processed smoothly]</a:t>
            </a:r>
            <a:endParaRPr lang="en-US" sz="2500" dirty="0">
              <a:solidFill>
                <a:schemeClr val="tx2">
                  <a:lumMod val="25000"/>
                </a:schemeClr>
              </a:solidFill>
              <a:latin typeface="Lato"/>
              <a:ea typeface="Calibri"/>
            </a:endParaRPr>
          </a:p>
          <a:p>
            <a:pPr marL="457200" indent="-457200">
              <a:buClr>
                <a:srgbClr val="0B8261"/>
              </a:buClr>
              <a:buSzPts val="2100"/>
              <a:buAutoNum type="arabicPeriod"/>
            </a:pPr>
            <a:r>
              <a:rPr lang="en-CA" sz="2500" dirty="0">
                <a:solidFill>
                  <a:schemeClr val="tx2">
                    <a:lumMod val="25000"/>
                  </a:schemeClr>
                </a:solidFill>
                <a:latin typeface="Lato"/>
                <a:ea typeface="Calibri"/>
                <a:cs typeface="Calibri"/>
                <a:sym typeface="Calibri"/>
              </a:rPr>
              <a:t>Service and Faculty Representatives [Communication will come from your program, faculty, or service area contact who asked you to participate.]</a:t>
            </a:r>
            <a:endParaRPr sz="2500" b="0" i="0" u="none" strike="noStrike" cap="none" dirty="0">
              <a:solidFill>
                <a:schemeClr val="tx2">
                  <a:lumMod val="25000"/>
                </a:schemeClr>
              </a:solidFill>
              <a:latin typeface="Lato"/>
              <a:ea typeface="Calibri"/>
              <a:cs typeface="Calibri"/>
            </a:endParaRPr>
          </a:p>
        </p:txBody>
      </p:sp>
      <p:sp>
        <p:nvSpPr>
          <p:cNvPr id="5" name="Google Shape;99;g1845b941a4d_0_0">
            <a:extLst>
              <a:ext uri="{FF2B5EF4-FFF2-40B4-BE49-F238E27FC236}">
                <a16:creationId xmlns:a16="http://schemas.microsoft.com/office/drawing/2014/main" id="{B0CC59CB-AEB2-CCFA-7BBE-3467D8CE8E14}"/>
              </a:ext>
            </a:extLst>
          </p:cNvPr>
          <p:cNvSpPr txBox="1"/>
          <p:nvPr/>
        </p:nvSpPr>
        <p:spPr>
          <a:xfrm>
            <a:off x="7500" y="-10489"/>
            <a:ext cx="1216973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CA" sz="4000">
              <a:solidFill>
                <a:srgbClr val="0B8261"/>
              </a:solidFill>
              <a:latin typeface="Oswald"/>
              <a:ea typeface="Calibri"/>
              <a:cs typeface="Calibri"/>
              <a:sym typeface="Calibri"/>
            </a:endParaRPr>
          </a:p>
          <a:p>
            <a:pPr algn="ctr"/>
            <a:r>
              <a:rPr lang="en-CA" sz="4000">
                <a:solidFill>
                  <a:srgbClr val="0B8261"/>
                </a:solidFill>
                <a:latin typeface="Oswald"/>
                <a:ea typeface="Calibri"/>
                <a:cs typeface="Calibri"/>
                <a:sym typeface="Calibri"/>
              </a:rPr>
              <a:t>Roles and Responsibilities</a:t>
            </a:r>
            <a:endParaRPr lang="en-CA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126268-2502-4D7F-8C0E-E8864ABE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931" y="6279221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8"/>
    </mc:Choice>
    <mc:Fallback xmlns="">
      <p:transition spd="slow" advTm="3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33B9E17B-997F-ABC1-BEFA-CC9EE9216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D86EC4-1700-448A-96EA-7D0F73DAB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" y="20595"/>
            <a:ext cx="12187066" cy="6858000"/>
          </a:xfrm>
          <a:prstGeom prst="rect">
            <a:avLst/>
          </a:prstGeom>
        </p:spPr>
      </p:pic>
      <p:pic>
        <p:nvPicPr>
          <p:cNvPr id="134" name="Google Shape;134;p11">
            <a:extLst>
              <a:ext uri="{FF2B5EF4-FFF2-40B4-BE49-F238E27FC236}">
                <a16:creationId xmlns:a16="http://schemas.microsoft.com/office/drawing/2014/main" id="{A8DAF305-779A-8C48-6967-D78C1CCEE9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2248" y="5758249"/>
            <a:ext cx="1099751" cy="109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1">
            <a:extLst>
              <a:ext uri="{FF2B5EF4-FFF2-40B4-BE49-F238E27FC236}">
                <a16:creationId xmlns:a16="http://schemas.microsoft.com/office/drawing/2014/main" id="{AAC804BD-99FD-6FC2-AD7E-58B68B3064BF}"/>
              </a:ext>
            </a:extLst>
          </p:cNvPr>
          <p:cNvSpPr txBox="1"/>
          <p:nvPr/>
        </p:nvSpPr>
        <p:spPr>
          <a:xfrm>
            <a:off x="1109834" y="1718696"/>
            <a:ext cx="9955500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100"/>
            </a:pPr>
            <a:r>
              <a:rPr lang="en-CA" sz="250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Black bottoms. Ripped jeans and large logos are not appropriate.</a:t>
            </a:r>
            <a:r>
              <a:rPr lang="en-CA" sz="2500">
                <a:solidFill>
                  <a:schemeClr val="tx1"/>
                </a:solidFill>
                <a:latin typeface="Lato"/>
                <a:ea typeface="Lato"/>
                <a:cs typeface="Lato"/>
              </a:rPr>
              <a:t> </a:t>
            </a:r>
            <a:endParaRPr lang="en-US" sz="2500">
              <a:solidFill>
                <a:schemeClr val="tx1"/>
              </a:solidFill>
              <a:latin typeface="Lato"/>
              <a:ea typeface="Lato"/>
              <a:cs typeface="Lato"/>
              <a:sym typeface="Calibri"/>
            </a:endParaRPr>
          </a:p>
          <a:p>
            <a:pPr>
              <a:buSzPts val="2100"/>
            </a:pPr>
            <a:endParaRPr lang="en-CA" sz="2500">
              <a:solidFill>
                <a:schemeClr val="tx1"/>
              </a:solidFill>
              <a:latin typeface="Lato"/>
              <a:ea typeface="Lato"/>
              <a:cs typeface="Lato"/>
              <a:sym typeface="Calibri"/>
            </a:endParaRPr>
          </a:p>
          <a:p>
            <a:pPr>
              <a:buSzPts val="2100"/>
            </a:pPr>
            <a:r>
              <a:rPr lang="en-CA" sz="250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DC branded top: From apparel program if applicable. A limited number of t-shirts are available </a:t>
            </a:r>
            <a:r>
              <a:rPr lang="en-CA" sz="2500" u="sng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ONLY </a:t>
            </a:r>
            <a:r>
              <a:rPr lang="en-CA" sz="250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for participants who do not have </a:t>
            </a:r>
            <a:r>
              <a:rPr lang="en-CA" sz="2500" u="sng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ANY</a:t>
            </a:r>
            <a:r>
              <a:rPr lang="en-CA" sz="250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 DC gear.</a:t>
            </a:r>
            <a:endParaRPr lang="en-CA">
              <a:solidFill>
                <a:schemeClr val="tx1"/>
              </a:solidFill>
              <a:ea typeface="Lato"/>
              <a:sym typeface="Calibri"/>
            </a:endParaRPr>
          </a:p>
          <a:p>
            <a:pPr>
              <a:buSzPts val="2100"/>
            </a:pPr>
            <a:endParaRPr lang="en-CA" sz="2500">
              <a:solidFill>
                <a:schemeClr val="tx1"/>
              </a:solidFill>
              <a:latin typeface="Lato"/>
              <a:ea typeface="Lato"/>
              <a:cs typeface="Lato"/>
              <a:sym typeface="Calibri"/>
            </a:endParaRPr>
          </a:p>
          <a:p>
            <a:pPr>
              <a:buSzPts val="2100"/>
            </a:pPr>
            <a:r>
              <a:rPr lang="en-CA" sz="250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Comfortable and appropriate footwear</a:t>
            </a:r>
            <a:endParaRPr lang="en-CA">
              <a:solidFill>
                <a:schemeClr val="tx1"/>
              </a:solidFill>
              <a:ea typeface="Lato"/>
            </a:endParaRPr>
          </a:p>
          <a:p>
            <a:pPr>
              <a:buSzPts val="2100"/>
            </a:pPr>
            <a:endParaRPr lang="en-CA" sz="250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>
              <a:buSzPts val="2100"/>
            </a:pPr>
            <a:r>
              <a:rPr lang="en-CA" sz="2500">
                <a:solidFill>
                  <a:schemeClr val="tx1"/>
                </a:solidFill>
                <a:latin typeface="Lato"/>
                <a:ea typeface="Lato"/>
                <a:cs typeface="Lato"/>
              </a:rPr>
              <a:t>Outdoor wear for parking </a:t>
            </a:r>
          </a:p>
        </p:txBody>
      </p:sp>
      <p:sp>
        <p:nvSpPr>
          <p:cNvPr id="5" name="Google Shape;99;g1845b941a4d_0_0">
            <a:extLst>
              <a:ext uri="{FF2B5EF4-FFF2-40B4-BE49-F238E27FC236}">
                <a16:creationId xmlns:a16="http://schemas.microsoft.com/office/drawing/2014/main" id="{6F849DAC-C611-A218-E5E1-37FB6A13F57B}"/>
              </a:ext>
            </a:extLst>
          </p:cNvPr>
          <p:cNvSpPr txBox="1"/>
          <p:nvPr/>
        </p:nvSpPr>
        <p:spPr>
          <a:xfrm>
            <a:off x="7500" y="-10489"/>
            <a:ext cx="1216973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CA" sz="4000">
              <a:solidFill>
                <a:srgbClr val="0B8261"/>
              </a:solidFill>
              <a:latin typeface="Oswald"/>
              <a:ea typeface="Calibri"/>
              <a:cs typeface="Calibri"/>
              <a:sym typeface="Calibri"/>
            </a:endParaRPr>
          </a:p>
          <a:p>
            <a:pPr algn="ctr"/>
            <a:r>
              <a:rPr lang="en-CA" sz="4000">
                <a:solidFill>
                  <a:srgbClr val="0B8261"/>
                </a:solidFill>
                <a:latin typeface="Oswald"/>
                <a:ea typeface="Calibri"/>
                <a:cs typeface="Calibri"/>
                <a:sym typeface="Calibri"/>
              </a:rPr>
              <a:t>Dress Code</a:t>
            </a:r>
            <a:endParaRPr lang="en-CA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A3DF8C-D4D7-4721-BAC9-9C58EA84E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911" y="61792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8"/>
    </mc:Choice>
    <mc:Fallback xmlns="">
      <p:transition spd="slow" advTm="3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371BAA9C-5DDC-20F1-C7AD-24253FD6B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21BAF6-4633-179A-7F52-D778D5C6D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" y="20595"/>
            <a:ext cx="12187066" cy="6858000"/>
          </a:xfrm>
          <a:prstGeom prst="rect">
            <a:avLst/>
          </a:prstGeom>
        </p:spPr>
      </p:pic>
      <p:pic>
        <p:nvPicPr>
          <p:cNvPr id="134" name="Google Shape;134;p11">
            <a:extLst>
              <a:ext uri="{FF2B5EF4-FFF2-40B4-BE49-F238E27FC236}">
                <a16:creationId xmlns:a16="http://schemas.microsoft.com/office/drawing/2014/main" id="{98F7508A-4139-37E2-6EC8-92A178F704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2248" y="5758249"/>
            <a:ext cx="1099751" cy="109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1">
            <a:extLst>
              <a:ext uri="{FF2B5EF4-FFF2-40B4-BE49-F238E27FC236}">
                <a16:creationId xmlns:a16="http://schemas.microsoft.com/office/drawing/2014/main" id="{CD71E954-1286-8914-4DA1-A1AC3561A937}"/>
              </a:ext>
            </a:extLst>
          </p:cNvPr>
          <p:cNvSpPr txBox="1"/>
          <p:nvPr/>
        </p:nvSpPr>
        <p:spPr>
          <a:xfrm>
            <a:off x="1109834" y="1718696"/>
            <a:ext cx="99555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Check your email! Important details about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your role and Open House have been shared with 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you. </a:t>
            </a:r>
          </a:p>
          <a:p>
            <a:pPr marL="101600"/>
            <a:endParaRPr lang="en-CA" sz="20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101600"/>
            <a:r>
              <a:rPr lang="en-CA" sz="20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Still have questions?</a:t>
            </a:r>
            <a:endParaRPr lang="en-CA" sz="2000" b="1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101600"/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Connect with us during our 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drop-in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 session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on Wednesday, April 9, 2025 from noon to 2 p.m.</a:t>
            </a:r>
            <a:endParaRPr lang="en-CA" sz="20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algn="ctr"/>
            <a:r>
              <a:rPr lang="en-CA" sz="20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Meeting ID: 273 105 793 292</a:t>
            </a:r>
            <a:br>
              <a:rPr lang="en-CA" sz="2000" b="1" dirty="0">
                <a:latin typeface="Lato"/>
                <a:ea typeface="Lato"/>
                <a:cs typeface="Lato"/>
              </a:rPr>
            </a:br>
            <a:r>
              <a:rPr lang="en-CA" sz="20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Passcode: uL2Ao6w8</a:t>
            </a:r>
            <a:endParaRPr lang="en-CA" sz="2000" b="1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algn="ctr"/>
            <a:endParaRPr lang="en-CA" sz="2000" b="1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r>
              <a:rPr lang="en-CA" sz="2000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MANDATORY Tour Guide Training</a:t>
            </a:r>
          </a:p>
          <a:p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Tuesday April 8, 3 – 4 p.m. Oshawa Campus</a:t>
            </a:r>
          </a:p>
          <a:p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Wednesday April 9, 3 – 4 p.m. Whitby Campus</a:t>
            </a:r>
          </a:p>
          <a:p>
            <a:pPr algn="ctr"/>
            <a:endParaRPr lang="en-US" sz="20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101600"/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sym typeface="Calibri"/>
              </a:rPr>
              <a:t>Or email: </a:t>
            </a:r>
            <a:r>
              <a:rPr lang="en-CA" sz="2000" dirty="0">
                <a:solidFill>
                  <a:schemeClr val="tx1"/>
                </a:solidFill>
                <a:latin typeface="Lato"/>
                <a:ea typeface="Lato"/>
                <a:cs typeface="La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openhousevolunteers@durhamcollege.ca</a:t>
            </a:r>
            <a:endParaRPr lang="en-CA" sz="24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5" name="Google Shape;99;g1845b941a4d_0_0">
            <a:extLst>
              <a:ext uri="{FF2B5EF4-FFF2-40B4-BE49-F238E27FC236}">
                <a16:creationId xmlns:a16="http://schemas.microsoft.com/office/drawing/2014/main" id="{CF7EC196-1DF9-8166-1483-503FCA18725C}"/>
              </a:ext>
            </a:extLst>
          </p:cNvPr>
          <p:cNvSpPr txBox="1"/>
          <p:nvPr/>
        </p:nvSpPr>
        <p:spPr>
          <a:xfrm>
            <a:off x="7500" y="-10489"/>
            <a:ext cx="1216973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en-CA" sz="4000">
              <a:solidFill>
                <a:srgbClr val="0B8261"/>
              </a:solidFill>
              <a:latin typeface="Oswald"/>
              <a:ea typeface="Calibri"/>
              <a:cs typeface="Calibri"/>
              <a:sym typeface="Calibri"/>
            </a:endParaRPr>
          </a:p>
          <a:p>
            <a:pPr algn="ctr"/>
            <a:r>
              <a:rPr lang="en-CA" sz="4000">
                <a:solidFill>
                  <a:srgbClr val="0B8261"/>
                </a:solidFill>
                <a:latin typeface="Oswald"/>
                <a:ea typeface="Calibri"/>
                <a:cs typeface="Calibri"/>
                <a:sym typeface="Calibri"/>
              </a:rPr>
              <a:t>Additional Training</a:t>
            </a:r>
            <a:endParaRPr lang="en-CA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194D5E-D20B-44D3-861D-313A01AE3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827" y="6119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8"/>
    </mc:Choice>
    <mc:Fallback xmlns="">
      <p:transition spd="slow" advTm="3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C033FB-D1A5-4BB7-9A9E-05DBCCAE7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8FF5FD-51BA-4DF2-A686-875E1198B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73" b="84091" l="10000" r="90000">
                        <a14:foregroundMark x1="44647" y1="17318" x2="44647" y2="17318"/>
                        <a14:foregroundMark x1="49647" y1="19136" x2="49647" y2="19136"/>
                        <a14:foregroundMark x1="52000" y1="38909" x2="52000" y2="38909"/>
                        <a14:foregroundMark x1="40941" y1="36727" x2="40941" y2="36727"/>
                        <a14:foregroundMark x1="35412" y1="38818" x2="35412" y2="38818"/>
                        <a14:foregroundMark x1="35235" y1="61182" x2="35235" y2="61182"/>
                        <a14:foregroundMark x1="26353" y1="71545" x2="26353" y2="71545"/>
                        <a14:foregroundMark x1="30059" y1="72455" x2="30059" y2="72455"/>
                        <a14:foregroundMark x1="60529" y1="72318" x2="60529" y2="72318"/>
                        <a14:foregroundMark x1="55176" y1="56000" x2="55176" y2="56000"/>
                        <a14:foregroundMark x1="32412" y1="56773" x2="32412" y2="56773"/>
                        <a14:foregroundMark x1="37588" y1="84091" x2="37588" y2="84091"/>
                      </a14:backgroundRemoval>
                    </a14:imgEffect>
                  </a14:imgLayer>
                </a14:imgProps>
              </a:ext>
            </a:extLst>
          </a:blip>
          <a:srcRect t="11777" b="11586"/>
          <a:stretch/>
        </p:blipFill>
        <p:spPr>
          <a:xfrm>
            <a:off x="6388181" y="700459"/>
            <a:ext cx="4704067" cy="46653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729CBF-0637-4075-B757-DDA3FED67CCD}"/>
              </a:ext>
            </a:extLst>
          </p:cNvPr>
          <p:cNvSpPr txBox="1"/>
          <p:nvPr/>
        </p:nvSpPr>
        <p:spPr>
          <a:xfrm>
            <a:off x="1212236" y="1794750"/>
            <a:ext cx="572791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bg1"/>
                </a:solidFill>
                <a:latin typeface="Oswald" pitchFamily="2" charset="0"/>
              </a:rPr>
              <a:t>THANK</a:t>
            </a:r>
          </a:p>
          <a:p>
            <a:r>
              <a:rPr lang="en-US" sz="15900">
                <a:solidFill>
                  <a:srgbClr val="FFB600"/>
                </a:solidFill>
                <a:latin typeface="Oswald" pitchFamily="2" charset="0"/>
              </a:rPr>
              <a:t>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00E22-3BF4-43F4-8063-38FDD4A4FA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949" t="-1543" r="19571" b="1543"/>
          <a:stretch/>
        </p:blipFill>
        <p:spPr>
          <a:xfrm>
            <a:off x="5750640" y="-122974"/>
            <a:ext cx="6441360" cy="697918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533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/>
    </mc:Choice>
    <mc:Fallback xmlns="">
      <p:transition spd="slow" advTm="16472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aa9621-5f50-4ca0-a28f-59c6e62b4aa4">
      <Terms xmlns="http://schemas.microsoft.com/office/infopath/2007/PartnerControls"/>
    </lcf76f155ced4ddcb4097134ff3c332f>
    <TaxCatchAll xmlns="75e336a7-fb90-4be7-950f-0d46b7951b91" xsi:nil="true"/>
    <SharedWithUsers xmlns="75e336a7-fb90-4be7-950f-0d46b7951b91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1CBBCDDCC1048AD1D90687795FA6F" ma:contentTypeVersion="14" ma:contentTypeDescription="Create a new document." ma:contentTypeScope="" ma:versionID="328be1e3a0641686dcc516cd9d6716c3">
  <xsd:schema xmlns:xsd="http://www.w3.org/2001/XMLSchema" xmlns:xs="http://www.w3.org/2001/XMLSchema" xmlns:p="http://schemas.microsoft.com/office/2006/metadata/properties" xmlns:ns2="beaa9621-5f50-4ca0-a28f-59c6e62b4aa4" xmlns:ns3="75e336a7-fb90-4be7-950f-0d46b7951b91" targetNamespace="http://schemas.microsoft.com/office/2006/metadata/properties" ma:root="true" ma:fieldsID="7a515d35c2e60978a220c2a544d9eef0" ns2:_="" ns3:_="">
    <xsd:import namespace="beaa9621-5f50-4ca0-a28f-59c6e62b4aa4"/>
    <xsd:import namespace="75e336a7-fb90-4be7-950f-0d46b7951b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a9621-5f50-4ca0-a28f-59c6e62b4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f5e7cbd-6621-44f6-85e2-93ff577fb8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336a7-fb90-4be7-950f-0d46b7951b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4ff766b-1755-4c79-aa20-016f78372907}" ma:internalName="TaxCatchAll" ma:showField="CatchAllData" ma:web="75e336a7-fb90-4be7-950f-0d46b7951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0170BD-FC4A-4FD4-8E5D-2FD01D6702E1}">
  <ds:schemaRefs>
    <ds:schemaRef ds:uri="75e336a7-fb90-4be7-950f-0d46b7951b91"/>
    <ds:schemaRef ds:uri="http://purl.org/dc/elements/1.1/"/>
    <ds:schemaRef ds:uri="http://schemas.openxmlformats.org/package/2006/metadata/core-properties"/>
    <ds:schemaRef ds:uri="beaa9621-5f50-4ca0-a28f-59c6e62b4aa4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680F31F-C565-4A8F-8C8E-F84B2B2FBB3F}">
  <ds:schemaRefs>
    <ds:schemaRef ds:uri="75e336a7-fb90-4be7-950f-0d46b7951b91"/>
    <ds:schemaRef ds:uri="beaa9621-5f50-4ca0-a28f-59c6e62b4a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49A523-A0B5-46A9-89D0-0598E728F3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502</Words>
  <Application>Microsoft Office PowerPoint</Application>
  <PresentationFormat>Widescreen</PresentationFormat>
  <Paragraphs>82</Paragraphs>
  <Slides>8</Slides>
  <Notes>8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Chapleau</dc:creator>
  <cp:lastModifiedBy>Lauren Mastroianni</cp:lastModifiedBy>
  <cp:revision>20</cp:revision>
  <dcterms:created xsi:type="dcterms:W3CDTF">2020-05-27T12:36:24Z</dcterms:created>
  <dcterms:modified xsi:type="dcterms:W3CDTF">2025-04-04T13:09:25Z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0x0101002D21CBBCDDCC1048AD1D90687795FA6F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