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58" r:id="rId17"/>
    <p:sldId id="274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D9405-8DD8-49E3-A16A-7888C69EBD62}" type="datetimeFigureOut">
              <a:rPr lang="en-CA" smtClean="0"/>
              <a:t>2021-04-28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DE289-D7BA-410F-B6D2-60A345CAE3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70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E289-D7BA-410F-B6D2-60A345CAE35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874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TB-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https://apps.who.int/iris/bitstream/handle/10665/336069/9789240013131-eng.pdf?%20ua=1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http://www.bccdc.ca/resource-gallery/Documents/Communicable-Disease-Manual/Chapter%204%20-%20TB/TB_manual_IGRA_guidelines.pdf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E289-D7BA-410F-B6D2-60A345CAE35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5852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TST (TB SKIN TEST)-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CA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https://phac-aspc.gc.ca/tbpc-latb/pubs/tb-canada-7/assets/pdf/tb-standards-tb-normes-ch4-eng.pdf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https://www.durham.ca/en/health-and-wellness/tuberculosis-tb.aspx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E289-D7BA-410F-B6D2-60A345CAE35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881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E289-D7BA-410F-B6D2-60A345CAE35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82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https://images.app.goo.gl/z9HLb8GBdh96STMA7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E289-D7BA-410F-B6D2-60A345CAE35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131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https://images.app.goo.gl/Vgt8FrMWrBCwbfje9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E289-D7BA-410F-B6D2-60A345CAE35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02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DIPTHERIA, HEP A&amp;B VARICELLA, INFLUENZA, MEASLES, MUMPS, PERTUSSIS, POLIOMYELITIS, RUBELLA, TETANUS-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https://www.canada.ca/en/public-health/services/publications/healthy-living/canadian-immunization-guide-part-4-active-vaccines.html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E289-D7BA-410F-B6D2-60A345CAE35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1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DIPTHERIA, HEP A&amp;B VARICELLA, INFLUENZA, MEASLES, MUMPS, PERTUSSIS, POLIOMYELITIS, RUBELLA, TETANUS-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https://www.canada.ca/en/public-health/services/publications/healthy-living/canadian-immunization-guide-part-4-active-vaccines.html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E289-D7BA-410F-B6D2-60A345CAE35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46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MUMPS, MEASLES, RUBELLA, PERTUSSIS, TUBERCULOSIS, VARICELLA-ZOSTER, INFLUENZA-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Surveillance Protocol for Ontario Hospitals and Ontario Medical Association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Joint Communicable Diseases Surveillance Protocols Committee in Collaboration with the Ministry of Health and Long-term 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Published and Distributed by the Ontario Hospital Association, Published June 1990, Reviewed and Revised June 2018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E289-D7BA-410F-B6D2-60A345CAE35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59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DIPTHERIA, HEP A&amp;B VARICELLA, INFLUENZA, MEASLES, MUMPS, PERTUSSIS, POLIOMYELITIS, RUBELLA, TETANUS-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CA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https://www.canada.ca/en/public-health/services/publications/healthy-living/canadian-immunization-guide-part-4-active-vaccines.html</a:t>
            </a:r>
          </a:p>
          <a:p>
            <a:r>
              <a:rPr lang="en-US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E289-D7BA-410F-B6D2-60A345CAE35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648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DIPTHERIA, HEP A&amp;B VARICELLA, INFLUENZA, MEASLES, MUMPS, PERTUSSIS, POLIOMYELITIS, RUBELLA, TETANUS-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https://www.canada.ca/en/public-health/services/publications/healthy-living/canadian-immunization-guide-part-4-active-vaccines.html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E289-D7BA-410F-B6D2-60A345CAE35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990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https://images.app.goo.gl/5VJq23cPeLdNAdVw9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DE289-D7BA-410F-B6D2-60A345CAE35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81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tb/publications/pdf/Rif_508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chwc@durhamcollege.c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240971"/>
            <a:ext cx="7766936" cy="1711235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VACCINES AND ENTRY IMMUNIZATION FORMS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952207"/>
            <a:ext cx="7766936" cy="3683724"/>
          </a:xfrm>
        </p:spPr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THE PROCESS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Teresa </a:t>
            </a:r>
            <a:r>
              <a:rPr lang="en-CA" dirty="0" err="1"/>
              <a:t>Engelage</a:t>
            </a:r>
            <a:endParaRPr lang="en-CA" dirty="0"/>
          </a:p>
          <a:p>
            <a:r>
              <a:rPr lang="en-CA" dirty="0"/>
              <a:t>Patti Cumberland</a:t>
            </a:r>
          </a:p>
          <a:p>
            <a:r>
              <a:rPr lang="en-CA" dirty="0"/>
              <a:t>Nordia Brown-</a:t>
            </a:r>
            <a:r>
              <a:rPr lang="en-CA" dirty="0" err="1"/>
              <a:t>Boothe</a:t>
            </a:r>
            <a:endParaRPr lang="en-CA" dirty="0"/>
          </a:p>
          <a:p>
            <a:r>
              <a:rPr lang="en-CA" dirty="0"/>
              <a:t>December 11</a:t>
            </a:r>
            <a:r>
              <a:rPr lang="en-CA" baseline="30000" dirty="0"/>
              <a:t>th</a:t>
            </a:r>
            <a:r>
              <a:rPr lang="en-CA" dirty="0"/>
              <a:t>, 2020</a:t>
            </a:r>
          </a:p>
        </p:txBody>
      </p:sp>
      <p:pic>
        <p:nvPicPr>
          <p:cNvPr id="4" name="origami by lux-inspira Artli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7467" y="5527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7273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VACCINES- HEPATITIS 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49977"/>
            <a:ext cx="4184035" cy="5091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200" b="1" dirty="0">
                <a:solidFill>
                  <a:srgbClr val="FFC000"/>
                </a:solidFill>
              </a:rPr>
              <a:t>Hepatitis B-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200" dirty="0"/>
              <a:t>caused by a virus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200" dirty="0"/>
              <a:t>spread through unprotected sexual activity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200" dirty="0"/>
              <a:t>sharing injection drug equipment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200" dirty="0"/>
              <a:t>chronic infection, can lead to serious liver disease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200" dirty="0"/>
              <a:t>signs &amp; symptoms- anorexia, abdominal pain, nausea, vomiting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200" dirty="0"/>
              <a:t>jaundice (yellowing of the skin and eyes)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449977"/>
            <a:ext cx="4184034" cy="5290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200" b="1" dirty="0">
                <a:solidFill>
                  <a:srgbClr val="FFC000"/>
                </a:solidFill>
              </a:rPr>
              <a:t>Vaccine-</a:t>
            </a:r>
            <a:r>
              <a:rPr lang="en-CA" sz="2200" b="1" dirty="0"/>
              <a:t> </a:t>
            </a:r>
            <a:r>
              <a:rPr lang="en-CA" sz="2200" b="1" dirty="0">
                <a:solidFill>
                  <a:schemeClr val="tx1"/>
                </a:solidFill>
              </a:rPr>
              <a:t>called </a:t>
            </a:r>
            <a:r>
              <a:rPr lang="en-CA" sz="2200" b="1" dirty="0" err="1">
                <a:solidFill>
                  <a:schemeClr val="tx1"/>
                </a:solidFill>
              </a:rPr>
              <a:t>Energix</a:t>
            </a:r>
            <a:r>
              <a:rPr lang="en-CA" sz="2200" b="1" dirty="0">
                <a:solidFill>
                  <a:schemeClr val="tx1"/>
                </a:solidFill>
              </a:rPr>
              <a:t>-B</a:t>
            </a:r>
            <a:endParaRPr lang="en-CA" sz="2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CA" sz="2200" dirty="0"/>
              <a:t>administered via IM (Intramuscular)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200" dirty="0"/>
              <a:t>Hepatitis B vaccine is given in 3 doses- month 0, month 1, and month 6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200" dirty="0"/>
              <a:t>If Hepatitis A &amp; B are given together (</a:t>
            </a:r>
            <a:r>
              <a:rPr lang="en-CA" sz="2200" dirty="0" err="1"/>
              <a:t>Twinrix</a:t>
            </a:r>
            <a:r>
              <a:rPr lang="en-CA" sz="2200" dirty="0"/>
              <a:t>) then follow 3 dose series</a:t>
            </a:r>
          </a:p>
          <a:p>
            <a:pPr marL="0" indent="0">
              <a:buNone/>
            </a:pPr>
            <a:r>
              <a:rPr lang="en-CA" sz="2200" b="1" dirty="0">
                <a:solidFill>
                  <a:srgbClr val="FFC000"/>
                </a:solidFill>
              </a:rPr>
              <a:t>Side Effects of Vaccine-</a:t>
            </a:r>
            <a:r>
              <a:rPr lang="en-CA" sz="22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200" dirty="0"/>
              <a:t>pain, soreness, redness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200" dirty="0"/>
              <a:t>swelling at injection site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200" dirty="0"/>
              <a:t>irritability, headache, fatigue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200" dirty="0"/>
              <a:t>Hep A- malaise, fever, gastrointestinal symptoms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0592438"/>
      </p:ext>
    </p:extLst>
  </p:cSld>
  <p:clrMapOvr>
    <a:masterClrMapping/>
  </p:clrMapOvr>
  <p:transition spd="slow" advTm="10000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5446"/>
          </a:xfrm>
        </p:spPr>
        <p:txBody>
          <a:bodyPr/>
          <a:lstStyle/>
          <a:p>
            <a:pPr algn="ctr"/>
            <a:r>
              <a:rPr lang="en-CA" b="1" dirty="0"/>
              <a:t>VACCINES- INFLUENZA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5354"/>
            <a:ext cx="8596668" cy="4970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200" b="1" dirty="0">
                <a:solidFill>
                  <a:srgbClr val="FFC000"/>
                </a:solidFill>
              </a:rPr>
              <a:t>Influenza-</a:t>
            </a:r>
            <a:r>
              <a:rPr lang="en-CA" sz="2200" b="1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200" dirty="0"/>
              <a:t>an acute respiratory infection caused by the Influenza A &amp; B virus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200" dirty="0"/>
              <a:t>characterized by sudden onset of fever, cough, myalgia (muscle pain), headache, chills, loss of appetite, fatigue, sore throat</a:t>
            </a:r>
          </a:p>
          <a:p>
            <a:endParaRPr lang="en-CA" sz="2200" b="1" dirty="0"/>
          </a:p>
          <a:p>
            <a:pPr marL="0" indent="0">
              <a:buNone/>
            </a:pPr>
            <a:r>
              <a:rPr lang="en-CA" sz="2200" b="1" dirty="0">
                <a:solidFill>
                  <a:srgbClr val="FFC000"/>
                </a:solidFill>
              </a:rPr>
              <a:t>Vaccine-</a:t>
            </a:r>
            <a:r>
              <a:rPr lang="en-CA" sz="2200" dirty="0">
                <a:solidFill>
                  <a:srgbClr val="FFC000"/>
                </a:solidFill>
              </a:rPr>
              <a:t> </a:t>
            </a:r>
            <a:r>
              <a:rPr lang="en-CA" sz="2200" b="1" dirty="0">
                <a:solidFill>
                  <a:schemeClr val="tx1"/>
                </a:solidFill>
              </a:rPr>
              <a:t>called </a:t>
            </a:r>
            <a:r>
              <a:rPr lang="en-CA" sz="2200" b="1" dirty="0" err="1">
                <a:solidFill>
                  <a:schemeClr val="tx1"/>
                </a:solidFill>
              </a:rPr>
              <a:t>FluZone</a:t>
            </a:r>
            <a:r>
              <a:rPr lang="en-CA" sz="2200" b="1" dirty="0">
                <a:solidFill>
                  <a:schemeClr val="tx1"/>
                </a:solidFill>
              </a:rPr>
              <a:t>, FluLaval Tetra</a:t>
            </a:r>
            <a:endParaRPr lang="en-CA" sz="2200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CA" sz="2200" dirty="0"/>
              <a:t>administered via IM (Intramuscular) injection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200" dirty="0"/>
              <a:t>safe, and well tolerated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200" dirty="0"/>
              <a:t>will not cause Flu illness- due to does not contain a live virus</a:t>
            </a:r>
          </a:p>
          <a:p>
            <a:endParaRPr lang="en-CA" sz="2200" b="1" dirty="0"/>
          </a:p>
          <a:p>
            <a:pPr marL="0" indent="0">
              <a:buNone/>
            </a:pPr>
            <a:r>
              <a:rPr lang="en-CA" sz="2200" b="1" dirty="0">
                <a:solidFill>
                  <a:srgbClr val="FFC000"/>
                </a:solidFill>
              </a:rPr>
              <a:t>Side Effects of Vaccine-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200" dirty="0"/>
              <a:t>pain, soreness at the injection site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200" dirty="0"/>
              <a:t>nasal congestion, runny nose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0729721"/>
      </p:ext>
    </p:extLst>
  </p:cSld>
  <p:clrMapOvr>
    <a:masterClrMapping/>
  </p:clrMapOvr>
  <p:transition spd="slow" advTm="10000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7846"/>
          </a:xfrm>
        </p:spPr>
        <p:txBody>
          <a:bodyPr/>
          <a:lstStyle/>
          <a:p>
            <a:pPr algn="ctr"/>
            <a:r>
              <a:rPr lang="en-CA" b="1" dirty="0"/>
              <a:t>INTRODUCTION TO TB</a:t>
            </a:r>
          </a:p>
        </p:txBody>
      </p:sp>
      <p:pic>
        <p:nvPicPr>
          <p:cNvPr id="3" name="Picture 6" descr="Tuberculosis (TB) | Berrien County, 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828800"/>
            <a:ext cx="6912768" cy="48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93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fracture"/>
      </p:transition>
    </mc:Choice>
    <mc:Fallback xmlns="">
      <p:transition spd="slow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TB (TUBERCULIN TESTING)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00B050"/>
                </a:solidFill>
              </a:rPr>
              <a:t>Active TB-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A curable, treatable and preventable, caused by bacteria, may lead to death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Infectious disease, communicable, respiratory route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Modes of transmission- airborne, face-to-face contact considered significant in transmission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Signs &amp; symptoms- persistent cough, bloody sputum, night sweats, weight loss, anorexia, fever</a:t>
            </a:r>
          </a:p>
          <a:p>
            <a:pPr marL="0" lvl="0" indent="0">
              <a:buNone/>
            </a:pPr>
            <a:r>
              <a:rPr lang="en-CA" sz="2000" b="1" dirty="0">
                <a:solidFill>
                  <a:srgbClr val="00B050"/>
                </a:solidFill>
              </a:rPr>
              <a:t>Latent TB-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Exposed, infection occurs, but no active TB disease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416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169"/>
          </a:xfrm>
        </p:spPr>
        <p:txBody>
          <a:bodyPr/>
          <a:lstStyle/>
          <a:p>
            <a:pPr algn="ctr"/>
            <a:r>
              <a:rPr lang="en-CA" b="1" dirty="0"/>
              <a:t>TB (TUBERCULIN TESTING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8124"/>
            <a:ext cx="8596668" cy="4837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00B050"/>
                </a:solidFill>
              </a:rPr>
              <a:t>TST (Two-Step Tuberculin Skin Test)-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Administered via Intradermal injection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Please note- </a:t>
            </a:r>
            <a:r>
              <a:rPr lang="en-CA" sz="2000" dirty="0">
                <a:solidFill>
                  <a:srgbClr val="92D050"/>
                </a:solidFill>
              </a:rPr>
              <a:t>TB test are not available on Thursdays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It takes approximately </a:t>
            </a:r>
            <a:r>
              <a:rPr lang="en-CA" sz="2000" dirty="0">
                <a:solidFill>
                  <a:srgbClr val="92D050"/>
                </a:solidFill>
              </a:rPr>
              <a:t>2 weeks to conduct 2-step testing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The initial test administered on day one- results to be read in 48-72 hours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At least one week after- second test is administered, results to be read 48-72 hours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The TB skin test will show if someone has been exposed to the TB germ and produced antibodies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If at any time during testing, first or second, </a:t>
            </a:r>
            <a:r>
              <a:rPr lang="en-CA" sz="2000" dirty="0">
                <a:solidFill>
                  <a:srgbClr val="92D050"/>
                </a:solidFill>
              </a:rPr>
              <a:t>the results are 10mm or more,</a:t>
            </a:r>
            <a:r>
              <a:rPr lang="en-CA" sz="2000" dirty="0"/>
              <a:t> the person will require further testing such as a Chest X-Ray and a Doctor’s exam to ensure the person does not have active TB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43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TB (TUBERCULIN TESTING)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b="1" dirty="0">
                <a:solidFill>
                  <a:srgbClr val="00B050"/>
                </a:solidFill>
              </a:rPr>
              <a:t>Test and possible outcomes-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0.1ml of </a:t>
            </a:r>
            <a:r>
              <a:rPr lang="en-CA" sz="2000" dirty="0" err="1"/>
              <a:t>Tubersol</a:t>
            </a:r>
            <a:r>
              <a:rPr lang="en-CA" sz="2000" dirty="0"/>
              <a:t> injected Intradermal (just below surface of the skin)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elevation area of the skin (a wheel, bubble) appears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wheel typically disappears after 10-15 minutes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may have small amounts of blood- do not cover, massage the area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site/area maybe itchy, do not scratch the area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continue to perform normal activities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46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169"/>
          </a:xfrm>
        </p:spPr>
        <p:txBody>
          <a:bodyPr/>
          <a:lstStyle/>
          <a:p>
            <a:pPr algn="ctr"/>
            <a:r>
              <a:rPr lang="en-CA" b="1" dirty="0"/>
              <a:t> WHAT TO EXPECT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82990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CA" sz="2000" dirty="0">
                <a:solidFill>
                  <a:srgbClr val="FFC000"/>
                </a:solidFill>
              </a:rPr>
              <a:t>EIFs-</a:t>
            </a:r>
            <a:r>
              <a:rPr lang="en-CA" sz="2000" dirty="0"/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Includes at least 4-5 visits (2 weeks) to complete form, may extend to more visits depending on bloodwork results, TB testing, need for Chest X-Rays, need for follow-up vaccines, etc.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If forms are due by a specific date- you need to give yourself at least 3 weeks for completion, that is </a:t>
            </a:r>
            <a:r>
              <a:rPr lang="en-CA" sz="2000" dirty="0">
                <a:solidFill>
                  <a:srgbClr val="FFC000"/>
                </a:solidFill>
              </a:rPr>
              <a:t>book an appointment at least 3 weeks before EIF due date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Some vaccines require a </a:t>
            </a:r>
            <a:r>
              <a:rPr lang="en-CA" sz="2000" dirty="0">
                <a:solidFill>
                  <a:srgbClr val="FFC000"/>
                </a:solidFill>
              </a:rPr>
              <a:t>Medical Doctor’s appointment and a Prescription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The form fee will be billed at your first appointment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Take a copy of your completed form prior to handing it in to your placement officer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en-CA" sz="2200" dirty="0"/>
          </a:p>
          <a:p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1338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REFERENCES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b="1" dirty="0"/>
              <a:t>TB- </a:t>
            </a:r>
            <a:r>
              <a:rPr lang="en-CA" dirty="0"/>
              <a:t>https://apps.who.int/iris/bitstream/handle/10665/336069/9789240013131-eng.pdf?%20ua=1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dirty="0"/>
              <a:t> http://www.bccdc.ca/resource-gallery/Documents/Communicable-Disease-Manual/Chapter%204%20-%20TB/TB_manual_IGRA_guidelines.pdf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b="1" dirty="0"/>
              <a:t> BCG- </a:t>
            </a:r>
            <a:r>
              <a:rPr lang="en-CA" dirty="0"/>
              <a:t>https://Canada.ca/en/public-health/services/publications/healthy-living/Canadian-immunization-guide-part-4-active-vaccines/page-2-bacille-colmette-guerin-vaccine.html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dirty="0"/>
              <a:t> https://www.cdc.gov/tb/publications/factsheets/prevention/bcg.htm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b="1" dirty="0"/>
              <a:t> DIPTHERIA, HEP A&amp;B VARICELLA, INFLUENZA, MEASLES, MUMPS, PERTUSSIS, POLIOMYELITIS, RUBELLA, TETANUS- </a:t>
            </a:r>
            <a:r>
              <a:rPr lang="en-CA" dirty="0"/>
              <a:t>https://www.canada.ca/en/public-health/services/publications/healthy-living/canadian-immunization-guide-part-4-active-vaccines.html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b="1" dirty="0"/>
              <a:t> ALL VACCINES-</a:t>
            </a:r>
            <a:r>
              <a:rPr lang="en-CA" dirty="0"/>
              <a:t> Durham College Campus Health &amp; Wellness Center Policy and Procedure. Revised July 2020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47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:checker/>
      </p:transition>
    </mc:Choice>
    <mc:Fallback xmlns="">
      <p:transition spd="slow" advTm="10000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REFERENCES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6365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b="1" dirty="0"/>
              <a:t>MUMPS, MEASLES, RUBELLA, PERTUSSIS, TUBERCULOSIS, VARICELLA-ZOSTER, INFLUENZA-</a:t>
            </a:r>
            <a:r>
              <a:rPr lang="en-CA" dirty="0"/>
              <a:t> Surveillance Protocol for Ontario Hospitals and Ontario Medical Association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    Joint Communicable Diseases Surveillance Protocols Committee in Collaboration with the Ministry of Health and Long-term 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   Published and Distributed by the Ontario Hospital Association, Published June 1990, Reviewed and Revised June 2018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b="1" dirty="0"/>
              <a:t> TST (TB SKIN TEST)- </a:t>
            </a:r>
            <a:r>
              <a:rPr lang="en-CA" dirty="0"/>
              <a:t>https://phac-aspc.gc.ca/tbpc-latb/pubs/tb-canada-7/assets/pdf/tb-standards-tb-normes-ch4-eng.pdf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dirty="0"/>
              <a:t> https://www.durham.ca/en/health-and-wellness/tuberculosis-tb.aspx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b="1" dirty="0"/>
              <a:t> TB TREATMENT- </a:t>
            </a:r>
            <a:r>
              <a:rPr lang="en-CA" dirty="0"/>
              <a:t>https://www.durham.ca/en/health-and-wellness/resources/Documents/IllnessInfectionDisease/RifampinFA.pdf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dirty="0"/>
              <a:t> </a:t>
            </a:r>
            <a:r>
              <a:rPr lang="en-CA" dirty="0">
                <a:hlinkClick r:id="rId2"/>
              </a:rPr>
              <a:t>https://www.cdc.gov/tb/publications/pdf/Rif_508.pdf</a:t>
            </a:r>
            <a:endParaRPr lang="en-CA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CA" dirty="0"/>
              <a:t>https://artlist.io/?search=origami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45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>
        <p:checker/>
      </p:transition>
    </mc:Choice>
    <mc:Fallback xmlns="">
      <p:transition spd="slow" advTm="10000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1613" y="1193861"/>
            <a:ext cx="6919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B8261"/>
                </a:solidFill>
                <a:latin typeface="Oswald"/>
              </a:rPr>
              <a:t>Campus Health and Wellness Centre</a:t>
            </a:r>
            <a:endParaRPr lang="en-US" sz="3200" b="0" i="0" dirty="0">
              <a:solidFill>
                <a:srgbClr val="0B8261"/>
              </a:solidFill>
              <a:effectLst/>
              <a:latin typeface="Oswa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96733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cap="all" dirty="0">
                <a:solidFill>
                  <a:srgbClr val="FFFFFF"/>
                </a:solidFill>
                <a:latin typeface="Oswald"/>
              </a:rPr>
              <a:t>OSHAWA</a:t>
            </a:r>
            <a:r>
              <a:rPr lang="en-US" dirty="0">
                <a:solidFill>
                  <a:srgbClr val="FFFFFF"/>
                </a:solidFill>
                <a:latin typeface="Lato"/>
              </a:rPr>
              <a:t>.</a:t>
            </a:r>
            <a:r>
              <a:rPr lang="en-US" cap="all" dirty="0"/>
              <a:t> </a:t>
            </a:r>
            <a:r>
              <a:rPr lang="en-US" cap="all" dirty="0">
                <a:solidFill>
                  <a:srgbClr val="FFFFFF"/>
                </a:solidFill>
                <a:latin typeface="Oswald"/>
              </a:rPr>
              <a:t>CAMPUS</a:t>
            </a:r>
          </a:p>
          <a:p>
            <a:r>
              <a:rPr lang="en-US" cap="all" dirty="0"/>
              <a:t>OSHAWA CAMPUS</a:t>
            </a:r>
          </a:p>
          <a:p>
            <a:r>
              <a:rPr lang="en-US" dirty="0"/>
              <a:t>2000 Simcoe St. N.</a:t>
            </a:r>
            <a:br>
              <a:rPr lang="en-US" dirty="0"/>
            </a:br>
            <a:r>
              <a:rPr lang="en-US" dirty="0"/>
              <a:t>Oshawa, ON, Canada L1G 0C5</a:t>
            </a:r>
          </a:p>
          <a:p>
            <a:r>
              <a:rPr lang="en-US" dirty="0">
                <a:solidFill>
                  <a:srgbClr val="FFFFFF"/>
                </a:solidFill>
                <a:latin typeface="Lato"/>
              </a:rPr>
              <a:t> N.</a:t>
            </a:r>
            <a:br>
              <a:rPr lang="en-US" dirty="0">
                <a:solidFill>
                  <a:srgbClr val="FFFFFF"/>
                </a:solidFill>
                <a:latin typeface="Lato"/>
              </a:rPr>
            </a:br>
            <a:r>
              <a:rPr lang="en-CA" dirty="0"/>
              <a:t>T: 905.721.3037</a:t>
            </a:r>
            <a:br>
              <a:rPr lang="en-CA" dirty="0"/>
            </a:br>
            <a:r>
              <a:rPr lang="en-CA" dirty="0"/>
              <a:t>F: 905.721.3133</a:t>
            </a:r>
            <a:br>
              <a:rPr lang="en-CA" dirty="0"/>
            </a:br>
            <a:r>
              <a:rPr lang="en-CA" dirty="0"/>
              <a:t>E: </a:t>
            </a:r>
            <a:r>
              <a:rPr lang="en-CA" u="sng" dirty="0">
                <a:hlinkClick r:id="rId2"/>
              </a:rPr>
              <a:t>chwc@durhamcollege.ca</a:t>
            </a:r>
            <a:r>
              <a:rPr lang="en-US" dirty="0">
                <a:solidFill>
                  <a:srgbClr val="FFFFFF"/>
                </a:solidFill>
                <a:latin typeface="Lato"/>
              </a:rPr>
              <a:t>a, ON, Canada L1G 0C5</a:t>
            </a:r>
            <a:endParaRPr lang="en-US" b="0" i="0" u="none" strike="noStrike" dirty="0">
              <a:solidFill>
                <a:srgbClr val="FFFFFF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891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reveal/>
      </p:transition>
    </mc:Choice>
    <mc:Fallback xmlns="">
      <p:transition spd="slow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O EMRO | World Immunization Week 2018: Protected Together, #VaccinesWork  | News | Media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540327"/>
            <a:ext cx="5694218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eelOff"/>
      </p:transition>
    </mc:Choice>
    <mc:Fallback xmlns="">
      <p:transition spd="slow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8255"/>
          </a:xfrm>
        </p:spPr>
        <p:txBody>
          <a:bodyPr/>
          <a:lstStyle/>
          <a:p>
            <a:pPr algn="ctr"/>
            <a:r>
              <a:rPr lang="en-CA" dirty="0"/>
              <a:t>PREPARING FOR THE APPOINTMENT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2545"/>
            <a:ext cx="8596668" cy="437881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Please </a:t>
            </a:r>
            <a:r>
              <a:rPr lang="en-CA" sz="2000" dirty="0">
                <a:solidFill>
                  <a:srgbClr val="FFC000"/>
                </a:solidFill>
              </a:rPr>
              <a:t>bring Entry Immunization Form (EIF) </a:t>
            </a:r>
            <a:r>
              <a:rPr lang="en-CA" sz="2000" dirty="0"/>
              <a:t>completed with name, Date of Birth, student #, and program information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Please </a:t>
            </a:r>
            <a:r>
              <a:rPr lang="en-CA" sz="2000" dirty="0">
                <a:solidFill>
                  <a:srgbClr val="FFC000"/>
                </a:solidFill>
              </a:rPr>
              <a:t>print and bring the EIF to every appointment </a:t>
            </a:r>
            <a:r>
              <a:rPr lang="en-CA" sz="2000" dirty="0"/>
              <a:t>(if you do not know where to find this, contact your placement officer)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Please </a:t>
            </a:r>
            <a:r>
              <a:rPr lang="en-CA" sz="2000" dirty="0">
                <a:solidFill>
                  <a:srgbClr val="FFC000"/>
                </a:solidFill>
              </a:rPr>
              <a:t>provide records of Immunization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If you are an Ontario resident, you can call Public Health for your records at 1-800-841-2729 or 905-666-6241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Please read page 6 and 7 of EIF before appointments- come with questions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Please eat and/or drink before appointments</a:t>
            </a:r>
            <a:endParaRPr lang="en-US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22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7418"/>
          </a:xfrm>
        </p:spPr>
        <p:txBody>
          <a:bodyPr/>
          <a:lstStyle/>
          <a:p>
            <a:pPr algn="ctr"/>
            <a:r>
              <a:rPr lang="en-CA" b="1" dirty="0"/>
              <a:t>YOUR HEALTH HISTORY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9419"/>
            <a:ext cx="8596668" cy="4899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FF0000"/>
                </a:solidFill>
              </a:rPr>
              <a:t>Note:</a:t>
            </a:r>
            <a:r>
              <a:rPr lang="en-CA" sz="2000" b="1" dirty="0"/>
              <a:t> </a:t>
            </a:r>
            <a:r>
              <a:rPr lang="en-CA" sz="2000" dirty="0"/>
              <a:t>certain vaccines are contraindicated during pregnancy and/or persons with immunocompromised status. </a:t>
            </a:r>
          </a:p>
          <a:p>
            <a:pPr marL="0" indent="0">
              <a:buNone/>
            </a:pPr>
            <a:r>
              <a:rPr lang="en-CA" sz="2000" b="1" dirty="0">
                <a:solidFill>
                  <a:srgbClr val="FF0000"/>
                </a:solidFill>
              </a:rPr>
              <a:t>Note: </a:t>
            </a:r>
            <a:r>
              <a:rPr lang="en-CA" sz="2000" dirty="0"/>
              <a:t>Live vaccines are contraindicated with TB testing as it renders it ineffective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000" dirty="0">
                <a:solidFill>
                  <a:srgbClr val="00B050"/>
                </a:solidFill>
              </a:rPr>
              <a:t>Blood work- </a:t>
            </a:r>
            <a:r>
              <a:rPr lang="en-CA" sz="2000" dirty="0"/>
              <a:t>test for Immunity for Varicella (chickenpox), Hep B and may also include MMR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If </a:t>
            </a:r>
            <a:r>
              <a:rPr lang="en-CA" sz="2000" dirty="0">
                <a:solidFill>
                  <a:srgbClr val="00B050"/>
                </a:solidFill>
              </a:rPr>
              <a:t>you are pregnant or plan to become pregnant </a:t>
            </a:r>
            <a:r>
              <a:rPr lang="en-CA" sz="2000" dirty="0"/>
              <a:t>in the next 3-4 months you may not be able to receive certain vaccines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If </a:t>
            </a:r>
            <a:r>
              <a:rPr lang="en-CA" sz="2000" dirty="0">
                <a:solidFill>
                  <a:srgbClr val="00B050"/>
                </a:solidFill>
              </a:rPr>
              <a:t>you are immunocompromised </a:t>
            </a:r>
            <a:r>
              <a:rPr lang="en-CA" sz="2000" dirty="0"/>
              <a:t>and which to continue with current medication/treatment regime, be advised that the effectiveness of the vaccines may be less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>
                <a:solidFill>
                  <a:srgbClr val="00B050"/>
                </a:solidFill>
              </a:rPr>
              <a:t>Certain vaccines required are supplied by you the client</a:t>
            </a:r>
            <a:r>
              <a:rPr lang="en-CA" sz="2000" dirty="0"/>
              <a:t>. Most are covered by their student plan of about 80% and they may incur a small cost out of pocket</a:t>
            </a:r>
          </a:p>
          <a:p>
            <a:pPr marL="0" lv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6656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YOUR HEALTH HISTORY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CA" sz="2000" dirty="0"/>
              <a:t>You </a:t>
            </a:r>
            <a:r>
              <a:rPr lang="en-CA" sz="2000" dirty="0">
                <a:solidFill>
                  <a:srgbClr val="00B050"/>
                </a:solidFill>
              </a:rPr>
              <a:t>must complete all vaccine series </a:t>
            </a:r>
            <a:r>
              <a:rPr lang="en-CA" sz="2000" dirty="0"/>
              <a:t>for full immunization/immunity and it is also a requirement for your program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>
                <a:solidFill>
                  <a:srgbClr val="00B050"/>
                </a:solidFill>
              </a:rPr>
              <a:t>Regular medications- </a:t>
            </a:r>
            <a:r>
              <a:rPr lang="en-CA" sz="2000" dirty="0"/>
              <a:t>please disclose even when taking birth control medication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>
                <a:solidFill>
                  <a:srgbClr val="00B050"/>
                </a:solidFill>
              </a:rPr>
              <a:t>Significant health history- </a:t>
            </a:r>
            <a:r>
              <a:rPr lang="en-CA" sz="2000" dirty="0"/>
              <a:t>please disclose current and/or past health history that may affect the administration of the vaccines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/>
              <a:t>Any </a:t>
            </a:r>
            <a:r>
              <a:rPr lang="en-CA" sz="2000" dirty="0">
                <a:solidFill>
                  <a:srgbClr val="00B050"/>
                </a:solidFill>
              </a:rPr>
              <a:t>Allergies- </a:t>
            </a:r>
            <a:r>
              <a:rPr lang="en-CA" sz="2000" dirty="0">
                <a:solidFill>
                  <a:schemeClr val="tx1"/>
                </a:solidFill>
              </a:rPr>
              <a:t>please disclose drug, food, etc.</a:t>
            </a:r>
            <a:endParaRPr lang="en-CA" sz="2000" dirty="0">
              <a:solidFill>
                <a:srgbClr val="00B05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000" dirty="0">
                <a:solidFill>
                  <a:srgbClr val="00B050"/>
                </a:solidFill>
              </a:rPr>
              <a:t>Recent vaccinations- </a:t>
            </a:r>
            <a:r>
              <a:rPr lang="en-CA" sz="2000" dirty="0"/>
              <a:t>example Flu Vaccines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23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INTRODUCTION TO VACCINES</a:t>
            </a:r>
          </a:p>
        </p:txBody>
      </p:sp>
      <p:pic>
        <p:nvPicPr>
          <p:cNvPr id="3" name="Picture 2" descr="Northern Health staff will soon be checking immunization records for  students – Vanderhoof Omineca 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00" y="1449977"/>
            <a:ext cx="6624736" cy="40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6492"/>
          </a:xfrm>
        </p:spPr>
        <p:txBody>
          <a:bodyPr/>
          <a:lstStyle/>
          <a:p>
            <a:pPr algn="ctr"/>
            <a:r>
              <a:rPr lang="en-CA" b="1" dirty="0"/>
              <a:t>VACCINES- </a:t>
            </a:r>
            <a:r>
              <a:rPr lang="en-CA" b="1" dirty="0" err="1"/>
              <a:t>TDaP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2954"/>
            <a:ext cx="4184035" cy="49119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>
                <a:solidFill>
                  <a:srgbClr val="FFC000"/>
                </a:solidFill>
              </a:rPr>
              <a:t>Tetanus (lockjaw)-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400" dirty="0"/>
              <a:t>caused by bacteria in the soil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400" dirty="0"/>
              <a:t>introduced into the body through a cut or wound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FFC000"/>
                </a:solidFill>
              </a:rPr>
              <a:t>Diphtheria-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400" dirty="0"/>
              <a:t>caused by bacteria, infects the throat, upper airways, skin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400" dirty="0"/>
              <a:t>spread through coughing, sneezing, touching eyes, nose, mouth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FFC000"/>
                </a:solidFill>
              </a:rPr>
              <a:t>Pertussis (whooping cough)-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400" dirty="0"/>
              <a:t>caused by bacteria, easily spread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400" dirty="0"/>
              <a:t>transmitted with respiratory droplets</a:t>
            </a:r>
            <a:endParaRPr lang="en-US" sz="2400" dirty="0"/>
          </a:p>
          <a:p>
            <a:endParaRPr lang="en-CA" sz="1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652955"/>
            <a:ext cx="4581568" cy="49119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b="1" dirty="0">
                <a:solidFill>
                  <a:srgbClr val="FFC000"/>
                </a:solidFill>
              </a:rPr>
              <a:t>Vaccine- </a:t>
            </a:r>
            <a:r>
              <a:rPr lang="en-CA" sz="2400" b="1" dirty="0"/>
              <a:t>Combined called </a:t>
            </a:r>
            <a:r>
              <a:rPr lang="en-CA" sz="2400" b="1" dirty="0" err="1"/>
              <a:t>Adacel</a:t>
            </a:r>
            <a:endParaRPr lang="en-CA" sz="2400" b="1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400" dirty="0"/>
              <a:t>the vaccine given by IM (Intramuscular)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2400" dirty="0"/>
              <a:t>the vaccine is valid for 10 years only</a:t>
            </a:r>
          </a:p>
          <a:p>
            <a:endParaRPr lang="en-CA" sz="2000" b="1" dirty="0"/>
          </a:p>
          <a:p>
            <a:pPr marL="0" indent="0">
              <a:buNone/>
            </a:pPr>
            <a:r>
              <a:rPr lang="en-CA" sz="2400" b="1" dirty="0">
                <a:solidFill>
                  <a:srgbClr val="FFC000"/>
                </a:solidFill>
              </a:rPr>
              <a:t>Side Effects of Vaccine-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2400" dirty="0"/>
              <a:t>redness, swelling, pain at injection site</a:t>
            </a:r>
          </a:p>
        </p:txBody>
      </p:sp>
    </p:spTree>
    <p:extLst>
      <p:ext uri="{BB962C8B-B14F-4D97-AF65-F5344CB8AC3E}">
        <p14:creationId xmlns:p14="http://schemas.microsoft.com/office/powerpoint/2010/main" val="2686276273"/>
      </p:ext>
    </p:extLst>
  </p:cSld>
  <p:clrMapOvr>
    <a:masterClrMapping/>
  </p:clrMapOvr>
  <p:transition spd="slow" advTm="10000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3723"/>
          </a:xfrm>
        </p:spPr>
        <p:txBody>
          <a:bodyPr/>
          <a:lstStyle/>
          <a:p>
            <a:pPr algn="ctr"/>
            <a:r>
              <a:rPr lang="en-CA" b="1" dirty="0"/>
              <a:t>VACCINES- Polio, Varicella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5138" y="1383323"/>
            <a:ext cx="4806462" cy="52871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CA" sz="5000" b="1" dirty="0">
                <a:solidFill>
                  <a:srgbClr val="FFC000"/>
                </a:solidFill>
              </a:rPr>
              <a:t>Polio-</a:t>
            </a:r>
            <a:r>
              <a:rPr lang="en-CA" sz="5000" b="1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5000" dirty="0"/>
              <a:t>caused by a virus and causes paralysis, easily spread during the onset of illness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5000" dirty="0"/>
              <a:t>transmitted through contaminated objects especially with fecal matter</a:t>
            </a:r>
          </a:p>
          <a:p>
            <a:pPr marL="0" indent="0">
              <a:buNone/>
            </a:pPr>
            <a:r>
              <a:rPr lang="en-CA" sz="5000" b="1" dirty="0">
                <a:solidFill>
                  <a:srgbClr val="FFC000"/>
                </a:solidFill>
              </a:rPr>
              <a:t>Vaccine-</a:t>
            </a:r>
            <a:r>
              <a:rPr lang="en-CA" sz="5000" b="1" dirty="0"/>
              <a:t> called Poliomyelitis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5000" dirty="0"/>
              <a:t>the vaccine is usually given after the 4</a:t>
            </a:r>
            <a:r>
              <a:rPr lang="en-CA" sz="5000" baseline="30000" dirty="0"/>
              <a:t>th</a:t>
            </a:r>
            <a:r>
              <a:rPr lang="en-CA" sz="5000" dirty="0"/>
              <a:t> birthday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5000" dirty="0"/>
              <a:t>the vaccine is given by S/C (Subcutaneous) or IM (Intramuscular)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5000" dirty="0"/>
              <a:t>the vaccine maybe combined with </a:t>
            </a:r>
            <a:r>
              <a:rPr lang="en-CA" sz="5000" dirty="0" err="1"/>
              <a:t>Adacel</a:t>
            </a:r>
            <a:r>
              <a:rPr lang="en-CA" sz="5000" dirty="0"/>
              <a:t> for </a:t>
            </a:r>
            <a:r>
              <a:rPr lang="en-CA" sz="5000" dirty="0" err="1"/>
              <a:t>Adacel</a:t>
            </a:r>
            <a:r>
              <a:rPr lang="en-CA" sz="5000" dirty="0"/>
              <a:t>-Poliomyelitis</a:t>
            </a:r>
          </a:p>
          <a:p>
            <a:pPr marL="0" indent="0">
              <a:buNone/>
            </a:pPr>
            <a:r>
              <a:rPr lang="en-CA" sz="5000" b="1" dirty="0">
                <a:solidFill>
                  <a:srgbClr val="FFC000"/>
                </a:solidFill>
              </a:rPr>
              <a:t>Side Effects of Vaccine-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5000" dirty="0"/>
              <a:t>redness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5000" dirty="0"/>
              <a:t>swelling, pain at injection site 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35723"/>
            <a:ext cx="5052646" cy="51347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CA" sz="5000" b="1" dirty="0">
                <a:solidFill>
                  <a:srgbClr val="FFC000"/>
                </a:solidFill>
              </a:rPr>
              <a:t>Varicella (chickenpox)-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5000" dirty="0"/>
              <a:t>caused by a virus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5000" dirty="0"/>
              <a:t>spread by airborne or direct contact with an infected person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5000" dirty="0"/>
              <a:t>reactivated infection later in life results in Herpes Zoster (Shingles)</a:t>
            </a:r>
          </a:p>
          <a:p>
            <a:pPr marL="0" indent="0">
              <a:buNone/>
            </a:pPr>
            <a:r>
              <a:rPr lang="en-CA" sz="5000" b="1" dirty="0">
                <a:solidFill>
                  <a:srgbClr val="FFC000"/>
                </a:solidFill>
              </a:rPr>
              <a:t>Vaccine-</a:t>
            </a:r>
            <a:r>
              <a:rPr lang="en-CA" sz="5000" b="1" dirty="0"/>
              <a:t> called </a:t>
            </a:r>
            <a:r>
              <a:rPr lang="en-CA" sz="5000" b="1" dirty="0" err="1"/>
              <a:t>Varivax</a:t>
            </a:r>
            <a:r>
              <a:rPr lang="en-CA" sz="5000" b="1" dirty="0"/>
              <a:t> III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5000" dirty="0"/>
              <a:t>the vaccine is given by S/C (Subcutaneous)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5000" dirty="0"/>
              <a:t>2 dose series given 4-6 weeks apart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5000" dirty="0"/>
              <a:t>live vaccine</a:t>
            </a:r>
          </a:p>
          <a:p>
            <a:pPr marL="0" indent="0">
              <a:buNone/>
            </a:pPr>
            <a:r>
              <a:rPr lang="en-CA" sz="5000" b="1" dirty="0">
                <a:solidFill>
                  <a:srgbClr val="FFC000"/>
                </a:solidFill>
              </a:rPr>
              <a:t>Side Effects of Vaccine-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5000" dirty="0"/>
              <a:t>swelling, redness at injection site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5000" dirty="0"/>
              <a:t>fever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4550590"/>
      </p:ext>
    </p:extLst>
  </p:cSld>
  <p:clrMapOvr>
    <a:masterClrMapping/>
  </p:clrMapOvr>
  <p:transition spd="slow" advTm="10000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6154"/>
          </a:xfrm>
        </p:spPr>
        <p:txBody>
          <a:bodyPr>
            <a:noAutofit/>
          </a:bodyPr>
          <a:lstStyle/>
          <a:p>
            <a:pPr algn="ctr"/>
            <a:r>
              <a:rPr lang="en-CA" b="1" dirty="0"/>
              <a:t>VACCINES- MMR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524" y="1582614"/>
            <a:ext cx="4544846" cy="5275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rgbClr val="FFC000"/>
                </a:solidFill>
              </a:rPr>
              <a:t>Measles-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dirty="0"/>
              <a:t>caused by a virus, highly contagious, easily spread by airborne-aerosolized-inhaled droplet, and direct contact with an infected person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dirty="0"/>
              <a:t>characterized by fever, pink eye, cough, a maculopapular rash on face, then spreads to behind ears, trunk and extremities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dirty="0"/>
              <a:t>may lead to other serious complications such as encephalitis, otitis media, pneumonia</a:t>
            </a:r>
          </a:p>
          <a:p>
            <a:pPr marL="0" indent="0">
              <a:buNone/>
            </a:pPr>
            <a:r>
              <a:rPr lang="en-CA" b="1" dirty="0">
                <a:solidFill>
                  <a:srgbClr val="FFC000"/>
                </a:solidFill>
              </a:rPr>
              <a:t>Mumps-</a:t>
            </a:r>
            <a:r>
              <a:rPr lang="en-CA" b="1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dirty="0"/>
              <a:t>spread by large respiratory droplets and direct contact with an infected person</a:t>
            </a:r>
            <a:endParaRPr lang="en-CA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CA" dirty="0"/>
          </a:p>
          <a:p>
            <a:pPr lvl="0">
              <a:buFont typeface="Wingdings" panose="05000000000000000000" pitchFamily="2" charset="2"/>
              <a:buChar char="v"/>
            </a:pPr>
            <a:endParaRPr lang="en-CA" sz="1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1368" y="1582615"/>
            <a:ext cx="5654231" cy="5275384"/>
          </a:xfrm>
        </p:spPr>
        <p:txBody>
          <a:bodyPr>
            <a:normAutofit fontScale="400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CA" sz="4500" dirty="0"/>
              <a:t>characterized by fever, swelling of one or more salivary glands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4500" dirty="0"/>
              <a:t>may cause sterility in males</a:t>
            </a:r>
            <a:endParaRPr lang="en-CA" sz="45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CA" sz="4500" b="1" dirty="0">
                <a:solidFill>
                  <a:srgbClr val="FFC000"/>
                </a:solidFill>
              </a:rPr>
              <a:t>Rubella-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4500" dirty="0"/>
              <a:t>caused by a virus, contagious, transmitted by large respiratory droplets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4500" dirty="0"/>
              <a:t>characterized by mild rash, illness, mild conjunctivitis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4500" dirty="0"/>
              <a:t>may cause congenital Rubella Syndrome</a:t>
            </a:r>
            <a:endParaRPr lang="en-CA" sz="4500" b="1" dirty="0"/>
          </a:p>
          <a:p>
            <a:pPr marL="0" indent="0">
              <a:buNone/>
            </a:pPr>
            <a:r>
              <a:rPr lang="en-CA" sz="4500" b="1" dirty="0">
                <a:solidFill>
                  <a:srgbClr val="FFC000"/>
                </a:solidFill>
              </a:rPr>
              <a:t>Vaccine- </a:t>
            </a:r>
            <a:r>
              <a:rPr lang="en-CA" sz="4500" b="1" dirty="0">
                <a:solidFill>
                  <a:schemeClr val="tx1"/>
                </a:solidFill>
              </a:rPr>
              <a:t>called MMR</a:t>
            </a:r>
            <a:endParaRPr lang="en-CA" sz="4500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CA" sz="4500" dirty="0"/>
              <a:t>vaccine in 2 dose series (usually)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4500" dirty="0"/>
              <a:t>live vaccine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CA" sz="4500" dirty="0"/>
              <a:t>EIFs- usually receive 1 booster dose</a:t>
            </a:r>
          </a:p>
          <a:p>
            <a:pPr marL="0" indent="0">
              <a:buNone/>
            </a:pPr>
            <a:r>
              <a:rPr lang="en-CA" sz="4500" b="1" dirty="0">
                <a:solidFill>
                  <a:srgbClr val="FFC000"/>
                </a:solidFill>
              </a:rPr>
              <a:t>Side Effects of Vaccine-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4500" b="1" dirty="0"/>
              <a:t> </a:t>
            </a:r>
            <a:r>
              <a:rPr lang="en-CA" sz="4500" dirty="0"/>
              <a:t>pain, and redness at the injection site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CA" sz="4500" dirty="0"/>
              <a:t> rash, fever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5033980"/>
      </p:ext>
    </p:extLst>
  </p:cSld>
  <p:clrMapOvr>
    <a:masterClrMapping/>
  </p:clrMapOvr>
  <p:transition spd="slow" advTm="10000">
    <p:wheel spokes="1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</TotalTime>
  <Words>2013</Words>
  <Application>Microsoft Office PowerPoint</Application>
  <PresentationFormat>Widescreen</PresentationFormat>
  <Paragraphs>206</Paragraphs>
  <Slides>19</Slides>
  <Notes>12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Franklin Gothic Book</vt:lpstr>
      <vt:lpstr>Lato</vt:lpstr>
      <vt:lpstr>Oswald</vt:lpstr>
      <vt:lpstr>Trebuchet MS</vt:lpstr>
      <vt:lpstr>Wingdings</vt:lpstr>
      <vt:lpstr>Wingdings 3</vt:lpstr>
      <vt:lpstr>Facet</vt:lpstr>
      <vt:lpstr>VACCINES AND ENTRY IMMUNIZATION FORMS</vt:lpstr>
      <vt:lpstr>PowerPoint Presentation</vt:lpstr>
      <vt:lpstr>PREPARING FOR THE APPOINTMENT</vt:lpstr>
      <vt:lpstr>YOUR HEALTH HISTORY</vt:lpstr>
      <vt:lpstr>YOUR HEALTH HISTORY</vt:lpstr>
      <vt:lpstr>INTRODUCTION TO VACCINES</vt:lpstr>
      <vt:lpstr>VACCINES- TDaP</vt:lpstr>
      <vt:lpstr>VACCINES- Polio, Varicella</vt:lpstr>
      <vt:lpstr>VACCINES- MMR</vt:lpstr>
      <vt:lpstr>VACCINES- HEPATITIS B</vt:lpstr>
      <vt:lpstr>VACCINES- INFLUENZA</vt:lpstr>
      <vt:lpstr>INTRODUCTION TO TB</vt:lpstr>
      <vt:lpstr>TB (TUBERCULIN TESTING)</vt:lpstr>
      <vt:lpstr>TB (TUBERCULIN TESTING</vt:lpstr>
      <vt:lpstr>TB (TUBERCULIN TESTING)</vt:lpstr>
      <vt:lpstr> WHAT TO EXPECT</vt:lpstr>
      <vt:lpstr>REFERENCES </vt:lpstr>
      <vt:lpstr>REFERENCES </vt:lpstr>
      <vt:lpstr>PowerPoint Presentation</vt:lpstr>
    </vt:vector>
  </TitlesOfParts>
  <Company>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VACCINES AND ENTRY IMMUNIZATION FORMS</dc:title>
  <dc:creator>Nordia</dc:creator>
  <cp:lastModifiedBy>Teresa Engelage</cp:lastModifiedBy>
  <cp:revision>55</cp:revision>
  <dcterms:created xsi:type="dcterms:W3CDTF">2020-12-07T05:47:29Z</dcterms:created>
  <dcterms:modified xsi:type="dcterms:W3CDTF">2021-04-28T19:28:51Z</dcterms:modified>
</cp:coreProperties>
</file>